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5"/>
  </p:notesMasterIdLst>
  <p:sldIdLst>
    <p:sldId id="543" r:id="rId3"/>
    <p:sldId id="442" r:id="rId4"/>
    <p:sldId id="464" r:id="rId5"/>
    <p:sldId id="523" r:id="rId6"/>
    <p:sldId id="417" r:id="rId7"/>
    <p:sldId id="525" r:id="rId8"/>
    <p:sldId id="499" r:id="rId9"/>
    <p:sldId id="500" r:id="rId10"/>
    <p:sldId id="501" r:id="rId11"/>
    <p:sldId id="503" r:id="rId12"/>
    <p:sldId id="480" r:id="rId13"/>
    <p:sldId id="527" r:id="rId14"/>
    <p:sldId id="539" r:id="rId15"/>
    <p:sldId id="505" r:id="rId16"/>
    <p:sldId id="507" r:id="rId17"/>
    <p:sldId id="529" r:id="rId18"/>
    <p:sldId id="493" r:id="rId19"/>
    <p:sldId id="531" r:id="rId20"/>
    <p:sldId id="533" r:id="rId21"/>
    <p:sldId id="535" r:id="rId22"/>
    <p:sldId id="474" r:id="rId23"/>
    <p:sldId id="49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4" autoAdjust="0"/>
  </p:normalViewPr>
  <p:slideViewPr>
    <p:cSldViewPr>
      <p:cViewPr varScale="1">
        <p:scale>
          <a:sx n="114" d="100"/>
          <a:sy n="114" d="100"/>
        </p:scale>
        <p:origin x="156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A3F10-3210-4D48-94AA-7C9F9021900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CDBACD1-F1C9-40AD-86F7-02A8A4F86EDA}">
      <dgm:prSet custT="1">
        <dgm:style>
          <a:lnRef idx="0">
            <a:schemeClr val="accent4"/>
          </a:lnRef>
          <a:fillRef idx="3">
            <a:schemeClr val="accent4"/>
          </a:fillRef>
          <a:effectRef idx="3">
            <a:schemeClr val="accent4"/>
          </a:effectRef>
          <a:fontRef idx="minor">
            <a:schemeClr val="lt1"/>
          </a:fontRef>
        </dgm:style>
      </dgm:prSet>
      <dgm:spPr/>
      <dgm:t>
        <a:bodyPr/>
        <a:lstStyle/>
        <a:p>
          <a:pPr algn="ctr" rtl="0">
            <a:lnSpc>
              <a:spcPct val="100000"/>
            </a:lnSpc>
          </a:pPr>
          <a:r>
            <a:rPr lang="en-US" sz="2400" b="1" dirty="0"/>
            <a:t>PRESENTATION AT MINING GOVERNANCE FORUM</a:t>
          </a:r>
        </a:p>
        <a:p>
          <a:pPr algn="ctr" rtl="0">
            <a:lnSpc>
              <a:spcPct val="100000"/>
            </a:lnSpc>
          </a:pPr>
          <a:r>
            <a:rPr lang="en-US" sz="2400" b="1" dirty="0"/>
            <a:t>LA FALAISE HOTEL, YAOUNDE, CAMEROON. </a:t>
          </a:r>
        </a:p>
        <a:p>
          <a:pPr algn="ctr" rtl="0">
            <a:lnSpc>
              <a:spcPct val="100000"/>
            </a:lnSpc>
          </a:pPr>
          <a:r>
            <a:rPr lang="en-US" sz="2400" b="1" dirty="0"/>
            <a:t>JANUARY 18 – 20, 2023</a:t>
          </a:r>
        </a:p>
      </dgm:t>
    </dgm:pt>
    <dgm:pt modelId="{884CD72B-A1B4-48D3-952D-2357DEF7BBD1}" type="parTrans" cxnId="{0FB05A63-D544-49D6-A30E-A8F9C279CEE4}">
      <dgm:prSet/>
      <dgm:spPr/>
      <dgm:t>
        <a:bodyPr/>
        <a:lstStyle/>
        <a:p>
          <a:pPr>
            <a:lnSpc>
              <a:spcPct val="100000"/>
            </a:lnSpc>
          </a:pPr>
          <a:endParaRPr lang="en-US" sz="2800"/>
        </a:p>
      </dgm:t>
    </dgm:pt>
    <dgm:pt modelId="{AB73DE83-36EF-476D-9387-34A7A4258AC0}" type="sibTrans" cxnId="{0FB05A63-D544-49D6-A30E-A8F9C279CEE4}">
      <dgm:prSet/>
      <dgm:spPr/>
      <dgm:t>
        <a:bodyPr/>
        <a:lstStyle/>
        <a:p>
          <a:pPr>
            <a:lnSpc>
              <a:spcPct val="100000"/>
            </a:lnSpc>
          </a:pPr>
          <a:endParaRPr lang="en-US" sz="2800"/>
        </a:p>
      </dgm:t>
    </dgm:pt>
    <dgm:pt modelId="{F0A8A437-FD7D-4E58-9D95-D5BAFDD61DED}" type="pres">
      <dgm:prSet presAssocID="{763A3F10-3210-4D48-94AA-7C9F90219002}" presName="linear" presStyleCnt="0">
        <dgm:presLayoutVars>
          <dgm:animLvl val="lvl"/>
          <dgm:resizeHandles val="exact"/>
        </dgm:presLayoutVars>
      </dgm:prSet>
      <dgm:spPr/>
    </dgm:pt>
    <dgm:pt modelId="{12043E77-FEB5-4E3E-B830-941EC2D16A32}" type="pres">
      <dgm:prSet presAssocID="{ECDBACD1-F1C9-40AD-86F7-02A8A4F86EDA}" presName="parentText" presStyleLbl="node1" presStyleIdx="0" presStyleCnt="1" custScaleY="260110" custLinFactNeighborX="518" custLinFactNeighborY="-5993">
        <dgm:presLayoutVars>
          <dgm:chMax val="0"/>
          <dgm:bulletEnabled val="1"/>
        </dgm:presLayoutVars>
      </dgm:prSet>
      <dgm:spPr/>
    </dgm:pt>
  </dgm:ptLst>
  <dgm:cxnLst>
    <dgm:cxn modelId="{25A9142A-5AE3-4ACF-B838-F92DE3091F4F}" type="presOf" srcId="{ECDBACD1-F1C9-40AD-86F7-02A8A4F86EDA}" destId="{12043E77-FEB5-4E3E-B830-941EC2D16A32}" srcOrd="0" destOrd="0" presId="urn:microsoft.com/office/officeart/2005/8/layout/vList2"/>
    <dgm:cxn modelId="{0FB05A63-D544-49D6-A30E-A8F9C279CEE4}" srcId="{763A3F10-3210-4D48-94AA-7C9F90219002}" destId="{ECDBACD1-F1C9-40AD-86F7-02A8A4F86EDA}" srcOrd="0" destOrd="0" parTransId="{884CD72B-A1B4-48D3-952D-2357DEF7BBD1}" sibTransId="{AB73DE83-36EF-476D-9387-34A7A4258AC0}"/>
    <dgm:cxn modelId="{978197DA-FB20-4BAE-B482-72037FBB8904}" type="presOf" srcId="{763A3F10-3210-4D48-94AA-7C9F90219002}" destId="{F0A8A437-FD7D-4E58-9D95-D5BAFDD61DED}" srcOrd="0" destOrd="0" presId="urn:microsoft.com/office/officeart/2005/8/layout/vList2"/>
    <dgm:cxn modelId="{7BCB9702-3ACE-42FF-84F9-1F8D56FA4AE7}" type="presParOf" srcId="{F0A8A437-FD7D-4E58-9D95-D5BAFDD61DED}" destId="{12043E77-FEB5-4E3E-B830-941EC2D16A32}" srcOrd="0" destOrd="0" presId="urn:microsoft.com/office/officeart/2005/8/layout/vList2"/>
  </dgm:cxnLst>
  <dgm:bg>
    <a:solidFill>
      <a:srgbClr val="FFC0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D382CC-6B52-4A90-9EA8-62E4635136C5}"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FFBDE8C5-91CC-4330-BFCA-3B4106EE6B88}">
      <dgm:prSet custT="1"/>
      <dgm:spPr/>
      <dgm:t>
        <a:bodyPr/>
        <a:lstStyle/>
        <a:p>
          <a:pPr algn="ctr" rtl="0"/>
          <a:r>
            <a:rPr lang="en-US" sz="2800" b="1" dirty="0"/>
            <a:t>OFFICES OF THE  MINERALS COMMISSION</a:t>
          </a:r>
        </a:p>
      </dgm:t>
    </dgm:pt>
    <dgm:pt modelId="{88717AFA-25B0-4E2F-A9FF-FBBF13B0CF5F}" type="parTrans" cxnId="{A718698F-9457-4F4C-BD85-3D0467565863}">
      <dgm:prSet/>
      <dgm:spPr/>
      <dgm:t>
        <a:bodyPr/>
        <a:lstStyle/>
        <a:p>
          <a:endParaRPr lang="en-US"/>
        </a:p>
      </dgm:t>
    </dgm:pt>
    <dgm:pt modelId="{97DC3203-E668-43A3-9B8A-5B21869F50E6}" type="sibTrans" cxnId="{A718698F-9457-4F4C-BD85-3D0467565863}">
      <dgm:prSet/>
      <dgm:spPr/>
      <dgm:t>
        <a:bodyPr/>
        <a:lstStyle/>
        <a:p>
          <a:endParaRPr lang="en-US"/>
        </a:p>
      </dgm:t>
    </dgm:pt>
    <dgm:pt modelId="{38017926-985A-436D-8713-465E0D142530}" type="pres">
      <dgm:prSet presAssocID="{68D382CC-6B52-4A90-9EA8-62E4635136C5}" presName="linear" presStyleCnt="0">
        <dgm:presLayoutVars>
          <dgm:animLvl val="lvl"/>
          <dgm:resizeHandles val="exact"/>
        </dgm:presLayoutVars>
      </dgm:prSet>
      <dgm:spPr/>
    </dgm:pt>
    <dgm:pt modelId="{3525CB37-5730-42EE-B817-72E4CD038647}" type="pres">
      <dgm:prSet presAssocID="{FFBDE8C5-91CC-4330-BFCA-3B4106EE6B88}" presName="parentText" presStyleLbl="node1" presStyleIdx="0" presStyleCnt="1" custScaleX="84348" custScaleY="94854">
        <dgm:presLayoutVars>
          <dgm:chMax val="0"/>
          <dgm:bulletEnabled val="1"/>
        </dgm:presLayoutVars>
      </dgm:prSet>
      <dgm:spPr/>
    </dgm:pt>
  </dgm:ptLst>
  <dgm:cxnLst>
    <dgm:cxn modelId="{A718698F-9457-4F4C-BD85-3D0467565863}" srcId="{68D382CC-6B52-4A90-9EA8-62E4635136C5}" destId="{FFBDE8C5-91CC-4330-BFCA-3B4106EE6B88}" srcOrd="0" destOrd="0" parTransId="{88717AFA-25B0-4E2F-A9FF-FBBF13B0CF5F}" sibTransId="{97DC3203-E668-43A3-9B8A-5B21869F50E6}"/>
    <dgm:cxn modelId="{5B789BBE-ADF4-4494-9426-D894312DED48}" type="presOf" srcId="{68D382CC-6B52-4A90-9EA8-62E4635136C5}" destId="{38017926-985A-436D-8713-465E0D142530}" srcOrd="0" destOrd="0" presId="urn:microsoft.com/office/officeart/2005/8/layout/vList2"/>
    <dgm:cxn modelId="{1EB2D3FD-CDBC-49E9-B729-AA2BA16718AC}" type="presOf" srcId="{FFBDE8C5-91CC-4330-BFCA-3B4106EE6B88}" destId="{3525CB37-5730-42EE-B817-72E4CD038647}" srcOrd="0" destOrd="0" presId="urn:microsoft.com/office/officeart/2005/8/layout/vList2"/>
    <dgm:cxn modelId="{5D92F763-4516-47C5-8C06-8C41993D43F7}" type="presParOf" srcId="{38017926-985A-436D-8713-465E0D142530}" destId="{3525CB37-5730-42EE-B817-72E4CD03864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190FD5-BD83-4706-B4F3-E08DBE1FE0B1}" type="doc">
      <dgm:prSet loTypeId="urn:microsoft.com/office/officeart/2005/8/layout/vList2" loCatId="list" qsTypeId="urn:microsoft.com/office/officeart/2005/8/quickstyle/3d1" qsCatId="3D" csTypeId="urn:microsoft.com/office/officeart/2005/8/colors/accent0_1" csCatId="mainScheme" phldr="1"/>
      <dgm:spPr/>
      <dgm:t>
        <a:bodyPr/>
        <a:lstStyle/>
        <a:p>
          <a:endParaRPr lang="en-US"/>
        </a:p>
      </dgm:t>
    </dgm:pt>
    <dgm:pt modelId="{B4A62CA6-5A56-4A2B-936D-81AA38DF0D9C}">
      <dgm:prSet custT="1"/>
      <dgm:spPr>
        <a:solidFill>
          <a:schemeClr val="accent6">
            <a:lumMod val="20000"/>
            <a:lumOff val="80000"/>
          </a:schemeClr>
        </a:solidFill>
        <a:ln>
          <a:solidFill>
            <a:schemeClr val="tx2"/>
          </a:solidFill>
        </a:ln>
      </dgm:spPr>
      <dgm:t>
        <a:bodyPr/>
        <a:lstStyle/>
        <a:p>
          <a:pPr rtl="0"/>
          <a:r>
            <a:rPr lang="en-US" sz="2000" b="1" dirty="0">
              <a:solidFill>
                <a:schemeClr val="tx1"/>
              </a:solidFill>
              <a:effectLst/>
            </a:rPr>
            <a:t>1. Identify Area of Interest and Conduct Search  at the Minerals Commission</a:t>
          </a:r>
        </a:p>
      </dgm:t>
    </dgm:pt>
    <dgm:pt modelId="{3B8A23A3-4146-42FC-AAED-CD27A045AE97}" type="parTrans" cxnId="{8BE5E2EF-628C-4F52-BB9F-0C2C87604EEF}">
      <dgm:prSet/>
      <dgm:spPr/>
      <dgm:t>
        <a:bodyPr/>
        <a:lstStyle/>
        <a:p>
          <a:endParaRPr lang="en-US" sz="2000" b="1">
            <a:solidFill>
              <a:schemeClr val="tx1"/>
            </a:solidFill>
            <a:effectLst/>
          </a:endParaRPr>
        </a:p>
      </dgm:t>
    </dgm:pt>
    <dgm:pt modelId="{77F83EC6-1A5F-4DA3-B00C-3C03B4C249E4}" type="sibTrans" cxnId="{8BE5E2EF-628C-4F52-BB9F-0C2C87604EEF}">
      <dgm:prSet/>
      <dgm:spPr/>
      <dgm:t>
        <a:bodyPr/>
        <a:lstStyle/>
        <a:p>
          <a:endParaRPr lang="en-US" sz="2000" b="1">
            <a:solidFill>
              <a:schemeClr val="tx1"/>
            </a:solidFill>
            <a:effectLst/>
          </a:endParaRPr>
        </a:p>
      </dgm:t>
    </dgm:pt>
    <dgm:pt modelId="{7EEBA7FB-1C35-41C1-B0B2-4D803AF1A0EF}">
      <dgm:prSet custT="1"/>
      <dgm:spPr>
        <a:solidFill>
          <a:schemeClr val="accent6">
            <a:lumMod val="20000"/>
            <a:lumOff val="80000"/>
          </a:schemeClr>
        </a:solidFill>
      </dgm:spPr>
      <dgm:t>
        <a:bodyPr/>
        <a:lstStyle/>
        <a:p>
          <a:pPr rtl="0"/>
          <a:r>
            <a:rPr lang="en-US" sz="2000" b="1" dirty="0">
              <a:solidFill>
                <a:schemeClr val="tx1"/>
              </a:solidFill>
              <a:effectLst/>
            </a:rPr>
            <a:t>2. Apply  for Licence and pay Processing Fees</a:t>
          </a:r>
        </a:p>
      </dgm:t>
    </dgm:pt>
    <dgm:pt modelId="{A966BBD0-F789-4D54-9794-FEF468E77BA3}" type="parTrans" cxnId="{74B8A16F-394A-4DF2-ACC0-0A7CB6B7764A}">
      <dgm:prSet/>
      <dgm:spPr/>
      <dgm:t>
        <a:bodyPr/>
        <a:lstStyle/>
        <a:p>
          <a:endParaRPr lang="en-US" sz="2000" b="1">
            <a:solidFill>
              <a:schemeClr val="tx1"/>
            </a:solidFill>
            <a:effectLst/>
          </a:endParaRPr>
        </a:p>
      </dgm:t>
    </dgm:pt>
    <dgm:pt modelId="{1CA3821F-4B8D-41BD-9A1A-7EF4001F0BC0}" type="sibTrans" cxnId="{74B8A16F-394A-4DF2-ACC0-0A7CB6B7764A}">
      <dgm:prSet/>
      <dgm:spPr/>
      <dgm:t>
        <a:bodyPr/>
        <a:lstStyle/>
        <a:p>
          <a:endParaRPr lang="en-US" sz="2000" b="1">
            <a:solidFill>
              <a:schemeClr val="tx1"/>
            </a:solidFill>
            <a:effectLst/>
          </a:endParaRPr>
        </a:p>
      </dgm:t>
    </dgm:pt>
    <dgm:pt modelId="{FD9A8A83-2058-4B72-BA04-D53A2B9DE998}">
      <dgm:prSet custT="1"/>
      <dgm:spPr>
        <a:solidFill>
          <a:schemeClr val="accent3">
            <a:lumMod val="20000"/>
            <a:lumOff val="80000"/>
          </a:schemeClr>
        </a:solidFill>
      </dgm:spPr>
      <dgm:t>
        <a:bodyPr/>
        <a:lstStyle/>
        <a:p>
          <a:pPr marL="285750" indent="-285750" rtl="0"/>
          <a:r>
            <a:rPr lang="en-US" sz="1800" b="1" dirty="0">
              <a:solidFill>
                <a:schemeClr val="tx1"/>
              </a:solidFill>
              <a:effectLst/>
            </a:rPr>
            <a:t>3. Inspection by District Officers  and    Gazette.  Notification of Gazette to stakeholders: MMDCEs, Traditional Authorities, Communities, etc.</a:t>
          </a:r>
        </a:p>
      </dgm:t>
    </dgm:pt>
    <dgm:pt modelId="{ABCB4637-5B1D-4B15-9E89-306424307774}" type="parTrans" cxnId="{309CC054-A51B-4A37-A3DB-FD7B8AF833D7}">
      <dgm:prSet/>
      <dgm:spPr/>
      <dgm:t>
        <a:bodyPr/>
        <a:lstStyle/>
        <a:p>
          <a:endParaRPr lang="en-US" sz="2000" b="1">
            <a:solidFill>
              <a:schemeClr val="tx1"/>
            </a:solidFill>
            <a:effectLst/>
          </a:endParaRPr>
        </a:p>
      </dgm:t>
    </dgm:pt>
    <dgm:pt modelId="{3584DE5A-EE42-4C5A-A6E0-DB1233B69C90}" type="sibTrans" cxnId="{309CC054-A51B-4A37-A3DB-FD7B8AF833D7}">
      <dgm:prSet/>
      <dgm:spPr/>
      <dgm:t>
        <a:bodyPr/>
        <a:lstStyle/>
        <a:p>
          <a:endParaRPr lang="en-US" sz="2000" b="1">
            <a:solidFill>
              <a:schemeClr val="tx1"/>
            </a:solidFill>
            <a:effectLst/>
          </a:endParaRPr>
        </a:p>
      </dgm:t>
    </dgm:pt>
    <dgm:pt modelId="{463F9AF3-D200-4218-8F59-64DE91A8260D}">
      <dgm:prSet custT="1"/>
      <dgm:spPr>
        <a:solidFill>
          <a:schemeClr val="accent3">
            <a:lumMod val="20000"/>
            <a:lumOff val="80000"/>
          </a:schemeClr>
        </a:solidFill>
      </dgm:spPr>
      <dgm:t>
        <a:bodyPr/>
        <a:lstStyle/>
        <a:p>
          <a:pPr rtl="0"/>
          <a:r>
            <a:rPr lang="en-US" sz="2000" b="1" dirty="0">
              <a:solidFill>
                <a:schemeClr val="tx1"/>
              </a:solidFill>
              <a:effectLst/>
            </a:rPr>
            <a:t>4. Evaluation of Application at the Minerals Commission [Head Office]</a:t>
          </a:r>
        </a:p>
      </dgm:t>
    </dgm:pt>
    <dgm:pt modelId="{5F8041A4-7D04-4951-B06C-B46A58428690}" type="parTrans" cxnId="{75D17659-F40D-4C00-9D91-C45EF04DDFD2}">
      <dgm:prSet/>
      <dgm:spPr/>
      <dgm:t>
        <a:bodyPr/>
        <a:lstStyle/>
        <a:p>
          <a:endParaRPr lang="en-US" sz="2000" b="1">
            <a:solidFill>
              <a:schemeClr val="tx1"/>
            </a:solidFill>
            <a:effectLst/>
          </a:endParaRPr>
        </a:p>
      </dgm:t>
    </dgm:pt>
    <dgm:pt modelId="{1C1D8CCD-AAC5-4C49-A6F9-B0D8B2D665B1}" type="sibTrans" cxnId="{75D17659-F40D-4C00-9D91-C45EF04DDFD2}">
      <dgm:prSet/>
      <dgm:spPr/>
      <dgm:t>
        <a:bodyPr/>
        <a:lstStyle/>
        <a:p>
          <a:endParaRPr lang="en-US" sz="2000" b="1">
            <a:solidFill>
              <a:schemeClr val="tx1"/>
            </a:solidFill>
            <a:effectLst/>
          </a:endParaRPr>
        </a:p>
      </dgm:t>
    </dgm:pt>
    <dgm:pt modelId="{9386B3F5-3395-4748-9FB3-D915D07E4CD9}">
      <dgm:prSet custT="1"/>
      <dgm:spPr>
        <a:solidFill>
          <a:schemeClr val="accent4">
            <a:lumMod val="20000"/>
            <a:lumOff val="80000"/>
          </a:schemeClr>
        </a:solidFill>
      </dgm:spPr>
      <dgm:t>
        <a:bodyPr/>
        <a:lstStyle/>
        <a:p>
          <a:pPr rtl="0"/>
          <a:r>
            <a:rPr lang="en-US" sz="2000" b="1" dirty="0">
              <a:solidFill>
                <a:schemeClr val="tx1"/>
              </a:solidFill>
              <a:effectLst/>
            </a:rPr>
            <a:t>[a] Offer Letter to Applicant, [b] Payment of Annual Mineral Right (Consideration) Fee &amp; Annual Ground Rent and [c] Signing of </a:t>
          </a:r>
          <a:r>
            <a:rPr lang="en-US" sz="2000" b="1" dirty="0" err="1">
              <a:solidFill>
                <a:schemeClr val="tx1"/>
              </a:solidFill>
              <a:effectLst/>
            </a:rPr>
            <a:t>Licence</a:t>
          </a:r>
          <a:r>
            <a:rPr lang="en-US" sz="2000" b="1" dirty="0">
              <a:solidFill>
                <a:schemeClr val="tx1"/>
              </a:solidFill>
              <a:effectLst/>
            </a:rPr>
            <a:t> Agreement by Applicant</a:t>
          </a:r>
        </a:p>
      </dgm:t>
    </dgm:pt>
    <dgm:pt modelId="{119EC442-8AFE-498F-AF67-A8509F6A9DFB}" type="parTrans" cxnId="{51DA0EC1-A56E-4D3B-9615-1E94CFD85F19}">
      <dgm:prSet/>
      <dgm:spPr/>
      <dgm:t>
        <a:bodyPr/>
        <a:lstStyle/>
        <a:p>
          <a:endParaRPr lang="en-US" sz="2000" b="1">
            <a:solidFill>
              <a:schemeClr val="tx1"/>
            </a:solidFill>
            <a:effectLst/>
          </a:endParaRPr>
        </a:p>
      </dgm:t>
    </dgm:pt>
    <dgm:pt modelId="{091F8DF5-16B9-414B-83C1-07FEEE8B6145}" type="sibTrans" cxnId="{51DA0EC1-A56E-4D3B-9615-1E94CFD85F19}">
      <dgm:prSet/>
      <dgm:spPr/>
      <dgm:t>
        <a:bodyPr/>
        <a:lstStyle/>
        <a:p>
          <a:endParaRPr lang="en-US" sz="2000" b="1">
            <a:solidFill>
              <a:schemeClr val="tx1"/>
            </a:solidFill>
            <a:effectLst/>
          </a:endParaRPr>
        </a:p>
      </dgm:t>
    </dgm:pt>
    <dgm:pt modelId="{FFAA878B-AEFE-4B58-8BC4-5A588FB76269}">
      <dgm:prSet custT="1"/>
      <dgm:spPr>
        <a:solidFill>
          <a:schemeClr val="accent4">
            <a:lumMod val="20000"/>
            <a:lumOff val="80000"/>
          </a:schemeClr>
        </a:solidFill>
      </dgm:spPr>
      <dgm:t>
        <a:bodyPr/>
        <a:lstStyle/>
        <a:p>
          <a:pPr rtl="0"/>
          <a:r>
            <a:rPr lang="en-US" sz="2000" b="1" dirty="0">
              <a:solidFill>
                <a:schemeClr val="tx1"/>
              </a:solidFill>
              <a:effectLst/>
            </a:rPr>
            <a:t>6. Agreement Forwarded to the Minister for consideration &amp; Grant of </a:t>
          </a:r>
          <a:r>
            <a:rPr lang="en-US" sz="2000" b="1" dirty="0" err="1">
              <a:solidFill>
                <a:schemeClr val="tx1"/>
              </a:solidFill>
              <a:effectLst/>
            </a:rPr>
            <a:t>Licence</a:t>
          </a:r>
          <a:r>
            <a:rPr lang="en-US" sz="2000" b="1" dirty="0">
              <a:solidFill>
                <a:schemeClr val="tx1"/>
              </a:solidFill>
              <a:effectLst/>
            </a:rPr>
            <a:t> </a:t>
          </a:r>
        </a:p>
      </dgm:t>
    </dgm:pt>
    <dgm:pt modelId="{A87F0ADF-9012-45A7-BCD2-F353379131C6}" type="parTrans" cxnId="{5FD9E4E7-E198-4A7C-9258-EE466A852BAA}">
      <dgm:prSet/>
      <dgm:spPr/>
      <dgm:t>
        <a:bodyPr/>
        <a:lstStyle/>
        <a:p>
          <a:endParaRPr lang="en-US" sz="2000" b="1">
            <a:solidFill>
              <a:schemeClr val="tx1"/>
            </a:solidFill>
            <a:effectLst/>
          </a:endParaRPr>
        </a:p>
      </dgm:t>
    </dgm:pt>
    <dgm:pt modelId="{ADF2192F-2D30-42BE-AB7A-133AC5E1F47B}" type="sibTrans" cxnId="{5FD9E4E7-E198-4A7C-9258-EE466A852BAA}">
      <dgm:prSet/>
      <dgm:spPr/>
      <dgm:t>
        <a:bodyPr/>
        <a:lstStyle/>
        <a:p>
          <a:endParaRPr lang="en-US" sz="2000" b="1">
            <a:solidFill>
              <a:schemeClr val="tx1"/>
            </a:solidFill>
            <a:effectLst/>
          </a:endParaRPr>
        </a:p>
      </dgm:t>
    </dgm:pt>
    <dgm:pt modelId="{2BAF2BC9-E278-430D-8ABC-FA1031E9D2F4}">
      <dgm:prSet custT="1"/>
      <dgm:spPr/>
      <dgm:t>
        <a:bodyPr/>
        <a:lstStyle/>
        <a:p>
          <a:pPr rtl="0"/>
          <a:r>
            <a:rPr lang="en-US" sz="2000" b="1" dirty="0">
              <a:solidFill>
                <a:schemeClr val="tx1"/>
              </a:solidFill>
              <a:effectLst/>
            </a:rPr>
            <a:t>7. Registration of Agreement: Courts, Land Valuation Division of LC</a:t>
          </a:r>
        </a:p>
      </dgm:t>
    </dgm:pt>
    <dgm:pt modelId="{046C9B18-CA77-4A61-8485-EA484A6494D7}" type="parTrans" cxnId="{6AE01C7A-3AE3-4018-B9C2-2C819EA64125}">
      <dgm:prSet/>
      <dgm:spPr/>
      <dgm:t>
        <a:bodyPr/>
        <a:lstStyle/>
        <a:p>
          <a:endParaRPr lang="en-US" sz="2000" b="1">
            <a:solidFill>
              <a:schemeClr val="tx1"/>
            </a:solidFill>
            <a:effectLst/>
          </a:endParaRPr>
        </a:p>
      </dgm:t>
    </dgm:pt>
    <dgm:pt modelId="{AC0F8C2E-9109-4098-8F05-BF7569E031D2}" type="sibTrans" cxnId="{6AE01C7A-3AE3-4018-B9C2-2C819EA64125}">
      <dgm:prSet/>
      <dgm:spPr/>
      <dgm:t>
        <a:bodyPr/>
        <a:lstStyle/>
        <a:p>
          <a:endParaRPr lang="en-US" sz="2000" b="1">
            <a:solidFill>
              <a:schemeClr val="tx1"/>
            </a:solidFill>
            <a:effectLst/>
          </a:endParaRPr>
        </a:p>
      </dgm:t>
    </dgm:pt>
    <dgm:pt modelId="{C536F2FA-35D6-4E87-8466-937481067377}">
      <dgm:prSet custT="1"/>
      <dgm:spPr/>
      <dgm:t>
        <a:bodyPr/>
        <a:lstStyle/>
        <a:p>
          <a:pPr rtl="0"/>
          <a:r>
            <a:rPr lang="en-US" sz="2000" b="1" dirty="0">
              <a:solidFill>
                <a:schemeClr val="tx1"/>
              </a:solidFill>
              <a:effectLst/>
            </a:rPr>
            <a:t>9. Obtain Operating Permit from the Inspectorate Division of MC</a:t>
          </a:r>
        </a:p>
      </dgm:t>
    </dgm:pt>
    <dgm:pt modelId="{B8D08126-BF0B-4B1D-9193-5D23838D5CB1}" type="parTrans" cxnId="{6F09A225-6B82-43CB-AEB5-2E4A77FF3C9E}">
      <dgm:prSet/>
      <dgm:spPr/>
      <dgm:t>
        <a:bodyPr/>
        <a:lstStyle/>
        <a:p>
          <a:endParaRPr lang="en-US" sz="2000" b="1">
            <a:solidFill>
              <a:schemeClr val="tx1"/>
            </a:solidFill>
            <a:effectLst/>
          </a:endParaRPr>
        </a:p>
      </dgm:t>
    </dgm:pt>
    <dgm:pt modelId="{752FC873-6AB7-477E-A496-879546A6AA48}" type="sibTrans" cxnId="{6F09A225-6B82-43CB-AEB5-2E4A77FF3C9E}">
      <dgm:prSet/>
      <dgm:spPr/>
      <dgm:t>
        <a:bodyPr/>
        <a:lstStyle/>
        <a:p>
          <a:endParaRPr lang="en-US" sz="2000" b="1">
            <a:solidFill>
              <a:schemeClr val="tx1"/>
            </a:solidFill>
            <a:effectLst/>
          </a:endParaRPr>
        </a:p>
      </dgm:t>
    </dgm:pt>
    <dgm:pt modelId="{CA8B30CB-83BE-442A-9505-64DC18E93672}">
      <dgm:prSet custT="1"/>
      <dgm:spPr/>
      <dgm:t>
        <a:bodyPr/>
        <a:lstStyle/>
        <a:p>
          <a:r>
            <a:rPr lang="en-US" sz="2000" b="1" dirty="0"/>
            <a:t>5. Recommendation to the sector Minister for approval</a:t>
          </a:r>
        </a:p>
      </dgm:t>
    </dgm:pt>
    <dgm:pt modelId="{A5961F23-C3D6-4B00-B924-3F057C729502}" type="parTrans" cxnId="{07C648BB-9592-47D4-A756-A1E3CAE28B7E}">
      <dgm:prSet/>
      <dgm:spPr/>
      <dgm:t>
        <a:bodyPr/>
        <a:lstStyle/>
        <a:p>
          <a:endParaRPr lang="en-US"/>
        </a:p>
      </dgm:t>
    </dgm:pt>
    <dgm:pt modelId="{6E7E3948-DCA8-44BD-8634-49E1963D92EE}" type="sibTrans" cxnId="{07C648BB-9592-47D4-A756-A1E3CAE28B7E}">
      <dgm:prSet/>
      <dgm:spPr/>
      <dgm:t>
        <a:bodyPr/>
        <a:lstStyle/>
        <a:p>
          <a:endParaRPr lang="en-US"/>
        </a:p>
      </dgm:t>
    </dgm:pt>
    <dgm:pt modelId="{674DFB76-D9EE-4A79-A423-873C97E9B5BE}">
      <dgm:prSet custT="1"/>
      <dgm:spPr/>
      <dgm:t>
        <a:bodyPr/>
        <a:lstStyle/>
        <a:p>
          <a:pPr rtl="0"/>
          <a:r>
            <a:rPr lang="en-US" sz="2000" b="1" dirty="0">
              <a:solidFill>
                <a:schemeClr val="tx1"/>
              </a:solidFill>
              <a:effectLst/>
            </a:rPr>
            <a:t>8. Applicant Advised to Register with the  EPA ,and Obtain Environmental Permit</a:t>
          </a:r>
        </a:p>
      </dgm:t>
    </dgm:pt>
    <dgm:pt modelId="{A8CDC61F-907F-4D6C-ADEE-C779223BA793}" type="parTrans" cxnId="{C3DE4692-CF0A-4CD4-B309-782A8B60844C}">
      <dgm:prSet/>
      <dgm:spPr/>
      <dgm:t>
        <a:bodyPr/>
        <a:lstStyle/>
        <a:p>
          <a:endParaRPr lang="en-US"/>
        </a:p>
      </dgm:t>
    </dgm:pt>
    <dgm:pt modelId="{A7E704D3-C1F0-48D0-973F-F80912DA8C9E}" type="sibTrans" cxnId="{C3DE4692-CF0A-4CD4-B309-782A8B60844C}">
      <dgm:prSet/>
      <dgm:spPr/>
      <dgm:t>
        <a:bodyPr/>
        <a:lstStyle/>
        <a:p>
          <a:endParaRPr lang="en-US"/>
        </a:p>
      </dgm:t>
    </dgm:pt>
    <dgm:pt modelId="{36968C41-B431-4974-BE9E-936490477988}" type="pres">
      <dgm:prSet presAssocID="{2B190FD5-BD83-4706-B4F3-E08DBE1FE0B1}" presName="linear" presStyleCnt="0">
        <dgm:presLayoutVars>
          <dgm:animLvl val="lvl"/>
          <dgm:resizeHandles val="exact"/>
        </dgm:presLayoutVars>
      </dgm:prSet>
      <dgm:spPr/>
    </dgm:pt>
    <dgm:pt modelId="{A3F9A3D1-8059-4857-A85E-40EBBDA8A762}" type="pres">
      <dgm:prSet presAssocID="{B4A62CA6-5A56-4A2B-936D-81AA38DF0D9C}" presName="parentText" presStyleLbl="node1" presStyleIdx="0" presStyleCnt="10">
        <dgm:presLayoutVars>
          <dgm:chMax val="0"/>
          <dgm:bulletEnabled val="1"/>
        </dgm:presLayoutVars>
      </dgm:prSet>
      <dgm:spPr/>
    </dgm:pt>
    <dgm:pt modelId="{6C916860-F49E-419A-86DE-7D182537CBBC}" type="pres">
      <dgm:prSet presAssocID="{77F83EC6-1A5F-4DA3-B00C-3C03B4C249E4}" presName="spacer" presStyleCnt="0"/>
      <dgm:spPr/>
    </dgm:pt>
    <dgm:pt modelId="{A91C22BE-1D99-4254-B789-5C611270694B}" type="pres">
      <dgm:prSet presAssocID="{7EEBA7FB-1C35-41C1-B0B2-4D803AF1A0EF}" presName="parentText" presStyleLbl="node1" presStyleIdx="1" presStyleCnt="10">
        <dgm:presLayoutVars>
          <dgm:chMax val="0"/>
          <dgm:bulletEnabled val="1"/>
        </dgm:presLayoutVars>
      </dgm:prSet>
      <dgm:spPr/>
    </dgm:pt>
    <dgm:pt modelId="{E9F36269-29C8-47B7-ADB6-C6A5AC337041}" type="pres">
      <dgm:prSet presAssocID="{1CA3821F-4B8D-41BD-9A1A-7EF4001F0BC0}" presName="spacer" presStyleCnt="0"/>
      <dgm:spPr/>
    </dgm:pt>
    <dgm:pt modelId="{036F8340-BB48-4A24-9EF0-A05B5B647F41}" type="pres">
      <dgm:prSet presAssocID="{FD9A8A83-2058-4B72-BA04-D53A2B9DE998}" presName="parentText" presStyleLbl="node1" presStyleIdx="2" presStyleCnt="10">
        <dgm:presLayoutVars>
          <dgm:chMax val="0"/>
          <dgm:bulletEnabled val="1"/>
        </dgm:presLayoutVars>
      </dgm:prSet>
      <dgm:spPr/>
    </dgm:pt>
    <dgm:pt modelId="{CC73FDDF-C635-4419-A8A0-B234C36F1382}" type="pres">
      <dgm:prSet presAssocID="{3584DE5A-EE42-4C5A-A6E0-DB1233B69C90}" presName="spacer" presStyleCnt="0"/>
      <dgm:spPr/>
    </dgm:pt>
    <dgm:pt modelId="{DA60A3CB-EB8F-4C6E-BE28-48188625486D}" type="pres">
      <dgm:prSet presAssocID="{463F9AF3-D200-4218-8F59-64DE91A8260D}" presName="parentText" presStyleLbl="node1" presStyleIdx="3" presStyleCnt="10">
        <dgm:presLayoutVars>
          <dgm:chMax val="0"/>
          <dgm:bulletEnabled val="1"/>
        </dgm:presLayoutVars>
      </dgm:prSet>
      <dgm:spPr/>
    </dgm:pt>
    <dgm:pt modelId="{36E7E529-CF3B-4243-83FF-94DC05F85974}" type="pres">
      <dgm:prSet presAssocID="{1C1D8CCD-AAC5-4C49-A6F9-B0D8B2D665B1}" presName="spacer" presStyleCnt="0"/>
      <dgm:spPr/>
    </dgm:pt>
    <dgm:pt modelId="{1A40E2D7-F5F5-412F-A3AF-6D3B7B64FE87}" type="pres">
      <dgm:prSet presAssocID="{CA8B30CB-83BE-442A-9505-64DC18E93672}" presName="parentText" presStyleLbl="node1" presStyleIdx="4" presStyleCnt="10">
        <dgm:presLayoutVars>
          <dgm:chMax val="0"/>
          <dgm:bulletEnabled val="1"/>
        </dgm:presLayoutVars>
      </dgm:prSet>
      <dgm:spPr/>
    </dgm:pt>
    <dgm:pt modelId="{2EE3E9DB-DA31-4CA2-B7CC-5EDDD11CAB69}" type="pres">
      <dgm:prSet presAssocID="{6E7E3948-DCA8-44BD-8634-49E1963D92EE}" presName="spacer" presStyleCnt="0"/>
      <dgm:spPr/>
    </dgm:pt>
    <dgm:pt modelId="{6D1282DA-80BF-4661-8F8C-45657E81632D}" type="pres">
      <dgm:prSet presAssocID="{9386B3F5-3395-4748-9FB3-D915D07E4CD9}" presName="parentText" presStyleLbl="node1" presStyleIdx="5" presStyleCnt="10">
        <dgm:presLayoutVars>
          <dgm:chMax val="0"/>
          <dgm:bulletEnabled val="1"/>
        </dgm:presLayoutVars>
      </dgm:prSet>
      <dgm:spPr/>
    </dgm:pt>
    <dgm:pt modelId="{B216AA5D-C1AB-40B6-95A7-1908EA580792}" type="pres">
      <dgm:prSet presAssocID="{091F8DF5-16B9-414B-83C1-07FEEE8B6145}" presName="spacer" presStyleCnt="0"/>
      <dgm:spPr/>
    </dgm:pt>
    <dgm:pt modelId="{2BB1F781-1DCE-4BB1-BE40-BB2BAC065E20}" type="pres">
      <dgm:prSet presAssocID="{FFAA878B-AEFE-4B58-8BC4-5A588FB76269}" presName="parentText" presStyleLbl="node1" presStyleIdx="6" presStyleCnt="10">
        <dgm:presLayoutVars>
          <dgm:chMax val="0"/>
          <dgm:bulletEnabled val="1"/>
        </dgm:presLayoutVars>
      </dgm:prSet>
      <dgm:spPr/>
    </dgm:pt>
    <dgm:pt modelId="{929245F3-8C2E-435F-A5CC-0E5F261A82E1}" type="pres">
      <dgm:prSet presAssocID="{ADF2192F-2D30-42BE-AB7A-133AC5E1F47B}" presName="spacer" presStyleCnt="0"/>
      <dgm:spPr/>
    </dgm:pt>
    <dgm:pt modelId="{F40A8991-3B10-4C5B-80D3-750553D93CB5}" type="pres">
      <dgm:prSet presAssocID="{2BAF2BC9-E278-430D-8ABC-FA1031E9D2F4}" presName="parentText" presStyleLbl="node1" presStyleIdx="7" presStyleCnt="10">
        <dgm:presLayoutVars>
          <dgm:chMax val="0"/>
          <dgm:bulletEnabled val="1"/>
        </dgm:presLayoutVars>
      </dgm:prSet>
      <dgm:spPr/>
    </dgm:pt>
    <dgm:pt modelId="{E736E76D-D093-4C4B-9DAE-67D60A5868AE}" type="pres">
      <dgm:prSet presAssocID="{AC0F8C2E-9109-4098-8F05-BF7569E031D2}" presName="spacer" presStyleCnt="0"/>
      <dgm:spPr/>
    </dgm:pt>
    <dgm:pt modelId="{292D37CC-D6B0-43D4-9A9D-AD91F6E4D4DE}" type="pres">
      <dgm:prSet presAssocID="{674DFB76-D9EE-4A79-A423-873C97E9B5BE}" presName="parentText" presStyleLbl="node1" presStyleIdx="8" presStyleCnt="10">
        <dgm:presLayoutVars>
          <dgm:chMax val="0"/>
          <dgm:bulletEnabled val="1"/>
        </dgm:presLayoutVars>
      </dgm:prSet>
      <dgm:spPr/>
    </dgm:pt>
    <dgm:pt modelId="{DC96BF0C-FEAD-4065-A0A1-0BDC105DAAD8}" type="pres">
      <dgm:prSet presAssocID="{A7E704D3-C1F0-48D0-973F-F80912DA8C9E}" presName="spacer" presStyleCnt="0"/>
      <dgm:spPr/>
    </dgm:pt>
    <dgm:pt modelId="{E525220E-BA05-45D5-A566-D0BCBB4DF230}" type="pres">
      <dgm:prSet presAssocID="{C536F2FA-35D6-4E87-8466-937481067377}" presName="parentText" presStyleLbl="node1" presStyleIdx="9" presStyleCnt="10">
        <dgm:presLayoutVars>
          <dgm:chMax val="0"/>
          <dgm:bulletEnabled val="1"/>
        </dgm:presLayoutVars>
      </dgm:prSet>
      <dgm:spPr/>
    </dgm:pt>
  </dgm:ptLst>
  <dgm:cxnLst>
    <dgm:cxn modelId="{9410D910-43F4-4560-B32F-FA3519AD414E}" type="presOf" srcId="{9386B3F5-3395-4748-9FB3-D915D07E4CD9}" destId="{6D1282DA-80BF-4661-8F8C-45657E81632D}" srcOrd="0" destOrd="0" presId="urn:microsoft.com/office/officeart/2005/8/layout/vList2"/>
    <dgm:cxn modelId="{37784E1D-2E03-40F3-AE07-9E528025D3E6}" type="presOf" srcId="{CA8B30CB-83BE-442A-9505-64DC18E93672}" destId="{1A40E2D7-F5F5-412F-A3AF-6D3B7B64FE87}" srcOrd="0" destOrd="0" presId="urn:microsoft.com/office/officeart/2005/8/layout/vList2"/>
    <dgm:cxn modelId="{6F09A225-6B82-43CB-AEB5-2E4A77FF3C9E}" srcId="{2B190FD5-BD83-4706-B4F3-E08DBE1FE0B1}" destId="{C536F2FA-35D6-4E87-8466-937481067377}" srcOrd="9" destOrd="0" parTransId="{B8D08126-BF0B-4B1D-9193-5D23838D5CB1}" sibTransId="{752FC873-6AB7-477E-A496-879546A6AA48}"/>
    <dgm:cxn modelId="{D1450F3B-95F1-4AFB-9DEC-932E0A0DDE6E}" type="presOf" srcId="{463F9AF3-D200-4218-8F59-64DE91A8260D}" destId="{DA60A3CB-EB8F-4C6E-BE28-48188625486D}" srcOrd="0" destOrd="0" presId="urn:microsoft.com/office/officeart/2005/8/layout/vList2"/>
    <dgm:cxn modelId="{F51F1E6B-2533-4EF4-BB6B-FF4C0EDA378D}" type="presOf" srcId="{C536F2FA-35D6-4E87-8466-937481067377}" destId="{E525220E-BA05-45D5-A566-D0BCBB4DF230}" srcOrd="0" destOrd="0" presId="urn:microsoft.com/office/officeart/2005/8/layout/vList2"/>
    <dgm:cxn modelId="{74B8A16F-394A-4DF2-ACC0-0A7CB6B7764A}" srcId="{2B190FD5-BD83-4706-B4F3-E08DBE1FE0B1}" destId="{7EEBA7FB-1C35-41C1-B0B2-4D803AF1A0EF}" srcOrd="1" destOrd="0" parTransId="{A966BBD0-F789-4D54-9794-FEF468E77BA3}" sibTransId="{1CA3821F-4B8D-41BD-9A1A-7EF4001F0BC0}"/>
    <dgm:cxn modelId="{B7EAEA4F-8BFA-4308-8BDD-0B2C97B5A4C9}" type="presOf" srcId="{FD9A8A83-2058-4B72-BA04-D53A2B9DE998}" destId="{036F8340-BB48-4A24-9EF0-A05B5B647F41}" srcOrd="0" destOrd="0" presId="urn:microsoft.com/office/officeart/2005/8/layout/vList2"/>
    <dgm:cxn modelId="{309CC054-A51B-4A37-A3DB-FD7B8AF833D7}" srcId="{2B190FD5-BD83-4706-B4F3-E08DBE1FE0B1}" destId="{FD9A8A83-2058-4B72-BA04-D53A2B9DE998}" srcOrd="2" destOrd="0" parTransId="{ABCB4637-5B1D-4B15-9E89-306424307774}" sibTransId="{3584DE5A-EE42-4C5A-A6E0-DB1233B69C90}"/>
    <dgm:cxn modelId="{75D17659-F40D-4C00-9D91-C45EF04DDFD2}" srcId="{2B190FD5-BD83-4706-B4F3-E08DBE1FE0B1}" destId="{463F9AF3-D200-4218-8F59-64DE91A8260D}" srcOrd="3" destOrd="0" parTransId="{5F8041A4-7D04-4951-B06C-B46A58428690}" sibTransId="{1C1D8CCD-AAC5-4C49-A6F9-B0D8B2D665B1}"/>
    <dgm:cxn modelId="{6AE01C7A-3AE3-4018-B9C2-2C819EA64125}" srcId="{2B190FD5-BD83-4706-B4F3-E08DBE1FE0B1}" destId="{2BAF2BC9-E278-430D-8ABC-FA1031E9D2F4}" srcOrd="7" destOrd="0" parTransId="{046C9B18-CA77-4A61-8485-EA484A6494D7}" sibTransId="{AC0F8C2E-9109-4098-8F05-BF7569E031D2}"/>
    <dgm:cxn modelId="{D57FAF82-B992-4093-8C5F-D62ED489726A}" type="presOf" srcId="{674DFB76-D9EE-4A79-A423-873C97E9B5BE}" destId="{292D37CC-D6B0-43D4-9A9D-AD91F6E4D4DE}" srcOrd="0" destOrd="0" presId="urn:microsoft.com/office/officeart/2005/8/layout/vList2"/>
    <dgm:cxn modelId="{C3DE4692-CF0A-4CD4-B309-782A8B60844C}" srcId="{2B190FD5-BD83-4706-B4F3-E08DBE1FE0B1}" destId="{674DFB76-D9EE-4A79-A423-873C97E9B5BE}" srcOrd="8" destOrd="0" parTransId="{A8CDC61F-907F-4D6C-ADEE-C779223BA793}" sibTransId="{A7E704D3-C1F0-48D0-973F-F80912DA8C9E}"/>
    <dgm:cxn modelId="{C8B4D7A0-89DF-4747-AA8D-AD8F18603E9D}" type="presOf" srcId="{B4A62CA6-5A56-4A2B-936D-81AA38DF0D9C}" destId="{A3F9A3D1-8059-4857-A85E-40EBBDA8A762}" srcOrd="0" destOrd="0" presId="urn:microsoft.com/office/officeart/2005/8/layout/vList2"/>
    <dgm:cxn modelId="{FF817AA3-2B3C-4974-ABC9-6152BFFA5DBF}" type="presOf" srcId="{FFAA878B-AEFE-4B58-8BC4-5A588FB76269}" destId="{2BB1F781-1DCE-4BB1-BE40-BB2BAC065E20}" srcOrd="0" destOrd="0" presId="urn:microsoft.com/office/officeart/2005/8/layout/vList2"/>
    <dgm:cxn modelId="{C0D7F5B5-8F73-46B1-A34C-F5EA4DC0D5DF}" type="presOf" srcId="{2B190FD5-BD83-4706-B4F3-E08DBE1FE0B1}" destId="{36968C41-B431-4974-BE9E-936490477988}" srcOrd="0" destOrd="0" presId="urn:microsoft.com/office/officeart/2005/8/layout/vList2"/>
    <dgm:cxn modelId="{07C648BB-9592-47D4-A756-A1E3CAE28B7E}" srcId="{2B190FD5-BD83-4706-B4F3-E08DBE1FE0B1}" destId="{CA8B30CB-83BE-442A-9505-64DC18E93672}" srcOrd="4" destOrd="0" parTransId="{A5961F23-C3D6-4B00-B924-3F057C729502}" sibTransId="{6E7E3948-DCA8-44BD-8634-49E1963D92EE}"/>
    <dgm:cxn modelId="{51DA0EC1-A56E-4D3B-9615-1E94CFD85F19}" srcId="{2B190FD5-BD83-4706-B4F3-E08DBE1FE0B1}" destId="{9386B3F5-3395-4748-9FB3-D915D07E4CD9}" srcOrd="5" destOrd="0" parTransId="{119EC442-8AFE-498F-AF67-A8509F6A9DFB}" sibTransId="{091F8DF5-16B9-414B-83C1-07FEEE8B6145}"/>
    <dgm:cxn modelId="{8D1272C4-92A9-4EF6-9CF4-AB1F59136C42}" type="presOf" srcId="{7EEBA7FB-1C35-41C1-B0B2-4D803AF1A0EF}" destId="{A91C22BE-1D99-4254-B789-5C611270694B}" srcOrd="0" destOrd="0" presId="urn:microsoft.com/office/officeart/2005/8/layout/vList2"/>
    <dgm:cxn modelId="{EC6B2ACA-F1DB-496D-B814-B6DACCC4BB02}" type="presOf" srcId="{2BAF2BC9-E278-430D-8ABC-FA1031E9D2F4}" destId="{F40A8991-3B10-4C5B-80D3-750553D93CB5}" srcOrd="0" destOrd="0" presId="urn:microsoft.com/office/officeart/2005/8/layout/vList2"/>
    <dgm:cxn modelId="{5FD9E4E7-E198-4A7C-9258-EE466A852BAA}" srcId="{2B190FD5-BD83-4706-B4F3-E08DBE1FE0B1}" destId="{FFAA878B-AEFE-4B58-8BC4-5A588FB76269}" srcOrd="6" destOrd="0" parTransId="{A87F0ADF-9012-45A7-BCD2-F353379131C6}" sibTransId="{ADF2192F-2D30-42BE-AB7A-133AC5E1F47B}"/>
    <dgm:cxn modelId="{8BE5E2EF-628C-4F52-BB9F-0C2C87604EEF}" srcId="{2B190FD5-BD83-4706-B4F3-E08DBE1FE0B1}" destId="{B4A62CA6-5A56-4A2B-936D-81AA38DF0D9C}" srcOrd="0" destOrd="0" parTransId="{3B8A23A3-4146-42FC-AAED-CD27A045AE97}" sibTransId="{77F83EC6-1A5F-4DA3-B00C-3C03B4C249E4}"/>
    <dgm:cxn modelId="{3ED3FD47-1FB1-45EB-81E5-67FCBDA5C11F}" type="presParOf" srcId="{36968C41-B431-4974-BE9E-936490477988}" destId="{A3F9A3D1-8059-4857-A85E-40EBBDA8A762}" srcOrd="0" destOrd="0" presId="urn:microsoft.com/office/officeart/2005/8/layout/vList2"/>
    <dgm:cxn modelId="{00666FA0-5887-4742-AF28-B0660B197C82}" type="presParOf" srcId="{36968C41-B431-4974-BE9E-936490477988}" destId="{6C916860-F49E-419A-86DE-7D182537CBBC}" srcOrd="1" destOrd="0" presId="urn:microsoft.com/office/officeart/2005/8/layout/vList2"/>
    <dgm:cxn modelId="{3F6523A6-5D16-4E95-8DE7-B9CCB448930A}" type="presParOf" srcId="{36968C41-B431-4974-BE9E-936490477988}" destId="{A91C22BE-1D99-4254-B789-5C611270694B}" srcOrd="2" destOrd="0" presId="urn:microsoft.com/office/officeart/2005/8/layout/vList2"/>
    <dgm:cxn modelId="{E3C7F8F9-FFDE-4EF7-9121-C956297005A2}" type="presParOf" srcId="{36968C41-B431-4974-BE9E-936490477988}" destId="{E9F36269-29C8-47B7-ADB6-C6A5AC337041}" srcOrd="3" destOrd="0" presId="urn:microsoft.com/office/officeart/2005/8/layout/vList2"/>
    <dgm:cxn modelId="{EF07CA34-0365-46E3-A0E5-FE87832DEA15}" type="presParOf" srcId="{36968C41-B431-4974-BE9E-936490477988}" destId="{036F8340-BB48-4A24-9EF0-A05B5B647F41}" srcOrd="4" destOrd="0" presId="urn:microsoft.com/office/officeart/2005/8/layout/vList2"/>
    <dgm:cxn modelId="{7A329408-85CD-4776-8947-BD739E286B86}" type="presParOf" srcId="{36968C41-B431-4974-BE9E-936490477988}" destId="{CC73FDDF-C635-4419-A8A0-B234C36F1382}" srcOrd="5" destOrd="0" presId="urn:microsoft.com/office/officeart/2005/8/layout/vList2"/>
    <dgm:cxn modelId="{1654F46E-B479-4908-BA24-D1F4514A3B63}" type="presParOf" srcId="{36968C41-B431-4974-BE9E-936490477988}" destId="{DA60A3CB-EB8F-4C6E-BE28-48188625486D}" srcOrd="6" destOrd="0" presId="urn:microsoft.com/office/officeart/2005/8/layout/vList2"/>
    <dgm:cxn modelId="{ECDBFFE8-9C4A-4F8B-9E26-0BA4B7C2A22F}" type="presParOf" srcId="{36968C41-B431-4974-BE9E-936490477988}" destId="{36E7E529-CF3B-4243-83FF-94DC05F85974}" srcOrd="7" destOrd="0" presId="urn:microsoft.com/office/officeart/2005/8/layout/vList2"/>
    <dgm:cxn modelId="{B83D4AE6-C469-4B7F-B993-43713A7C5BEB}" type="presParOf" srcId="{36968C41-B431-4974-BE9E-936490477988}" destId="{1A40E2D7-F5F5-412F-A3AF-6D3B7B64FE87}" srcOrd="8" destOrd="0" presId="urn:microsoft.com/office/officeart/2005/8/layout/vList2"/>
    <dgm:cxn modelId="{665BE88C-878D-4F65-861D-C199EF7EE94C}" type="presParOf" srcId="{36968C41-B431-4974-BE9E-936490477988}" destId="{2EE3E9DB-DA31-4CA2-B7CC-5EDDD11CAB69}" srcOrd="9" destOrd="0" presId="urn:microsoft.com/office/officeart/2005/8/layout/vList2"/>
    <dgm:cxn modelId="{858A29E0-5451-41EB-8F16-4F4E3DAB7367}" type="presParOf" srcId="{36968C41-B431-4974-BE9E-936490477988}" destId="{6D1282DA-80BF-4661-8F8C-45657E81632D}" srcOrd="10" destOrd="0" presId="urn:microsoft.com/office/officeart/2005/8/layout/vList2"/>
    <dgm:cxn modelId="{91807452-4072-438A-B934-32ECD74ACE2D}" type="presParOf" srcId="{36968C41-B431-4974-BE9E-936490477988}" destId="{B216AA5D-C1AB-40B6-95A7-1908EA580792}" srcOrd="11" destOrd="0" presId="urn:microsoft.com/office/officeart/2005/8/layout/vList2"/>
    <dgm:cxn modelId="{B74FCEC9-E09F-4AEB-A4CF-2BB011EF8CAF}" type="presParOf" srcId="{36968C41-B431-4974-BE9E-936490477988}" destId="{2BB1F781-1DCE-4BB1-BE40-BB2BAC065E20}" srcOrd="12" destOrd="0" presId="urn:microsoft.com/office/officeart/2005/8/layout/vList2"/>
    <dgm:cxn modelId="{9A14F6BB-623C-43D4-A8C0-E2F045C3039F}" type="presParOf" srcId="{36968C41-B431-4974-BE9E-936490477988}" destId="{929245F3-8C2E-435F-A5CC-0E5F261A82E1}" srcOrd="13" destOrd="0" presId="urn:microsoft.com/office/officeart/2005/8/layout/vList2"/>
    <dgm:cxn modelId="{26660EB5-D8B4-49F0-B3D8-82B2F93B6139}" type="presParOf" srcId="{36968C41-B431-4974-BE9E-936490477988}" destId="{F40A8991-3B10-4C5B-80D3-750553D93CB5}" srcOrd="14" destOrd="0" presId="urn:microsoft.com/office/officeart/2005/8/layout/vList2"/>
    <dgm:cxn modelId="{B8F71B11-D988-4F63-9948-2A1AD3725FC9}" type="presParOf" srcId="{36968C41-B431-4974-BE9E-936490477988}" destId="{E736E76D-D093-4C4B-9DAE-67D60A5868AE}" srcOrd="15" destOrd="0" presId="urn:microsoft.com/office/officeart/2005/8/layout/vList2"/>
    <dgm:cxn modelId="{1C085B07-1172-4969-8D2B-6CAC4B6678A3}" type="presParOf" srcId="{36968C41-B431-4974-BE9E-936490477988}" destId="{292D37CC-D6B0-43D4-9A9D-AD91F6E4D4DE}" srcOrd="16" destOrd="0" presId="urn:microsoft.com/office/officeart/2005/8/layout/vList2"/>
    <dgm:cxn modelId="{2E6EF285-04B5-4657-A69C-B1FA19E86868}" type="presParOf" srcId="{36968C41-B431-4974-BE9E-936490477988}" destId="{DC96BF0C-FEAD-4065-A0A1-0BDC105DAAD8}" srcOrd="17" destOrd="0" presId="urn:microsoft.com/office/officeart/2005/8/layout/vList2"/>
    <dgm:cxn modelId="{FADC1DAF-FEC0-4DE9-A2F2-82F4F2544BBE}" type="presParOf" srcId="{36968C41-B431-4974-BE9E-936490477988}" destId="{E525220E-BA05-45D5-A566-D0BCBB4DF230}" srcOrd="18" destOrd="0" presId="urn:microsoft.com/office/officeart/2005/8/layout/vList2"/>
  </dgm:cxnLst>
  <dgm:bg>
    <a:noFill/>
  </dgm:bg>
  <dgm:whole>
    <a:ln w="38100">
      <a:solidFill>
        <a:srgbClr val="00206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2E6EF7-B4A3-498E-9082-3EBCB2A1B42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7912CC4B-FA1D-4145-AC6F-171890D1D1E2}">
      <dgm:prSet custT="1"/>
      <dgm:spPr/>
      <dgm:t>
        <a:bodyPr/>
        <a:lstStyle/>
        <a:p>
          <a:pPr rtl="0"/>
          <a:r>
            <a:rPr lang="en-GB" sz="2000" b="1" dirty="0"/>
            <a:t>Lack of geological information forces ASMs to operate by trial and error, resulting in frequent abandonment of sites and concessions.  </a:t>
          </a:r>
          <a:endParaRPr lang="en-US" sz="2000" b="1" dirty="0"/>
        </a:p>
      </dgm:t>
    </dgm:pt>
    <dgm:pt modelId="{0F272F85-ECF5-4BD3-9CAE-420B2E4204C1}" type="parTrans" cxnId="{6FFC18D8-2F00-487C-AF72-9E410B167C8C}">
      <dgm:prSet/>
      <dgm:spPr/>
      <dgm:t>
        <a:bodyPr/>
        <a:lstStyle/>
        <a:p>
          <a:endParaRPr lang="en-US" sz="2000" b="1"/>
        </a:p>
      </dgm:t>
    </dgm:pt>
    <dgm:pt modelId="{C3E8848D-21F9-444A-AA93-E055AAD0BBB1}" type="sibTrans" cxnId="{6FFC18D8-2F00-487C-AF72-9E410B167C8C}">
      <dgm:prSet/>
      <dgm:spPr/>
      <dgm:t>
        <a:bodyPr/>
        <a:lstStyle/>
        <a:p>
          <a:endParaRPr lang="en-US" sz="2000" b="1"/>
        </a:p>
      </dgm:t>
    </dgm:pt>
    <dgm:pt modelId="{6E455504-21FA-42BC-858B-2716FEFA3AB3}">
      <dgm:prSet custT="1"/>
      <dgm:spPr/>
      <dgm:t>
        <a:bodyPr/>
        <a:lstStyle/>
        <a:p>
          <a:pPr rtl="0"/>
          <a:r>
            <a:rPr lang="en-GB" sz="2000" b="1"/>
            <a:t>Lack of access to finance encourages dealings with foreigners.</a:t>
          </a:r>
          <a:endParaRPr lang="en-US" sz="2000" b="1"/>
        </a:p>
      </dgm:t>
    </dgm:pt>
    <dgm:pt modelId="{43773B77-A2F2-4723-918A-9AE6CF643B81}" type="parTrans" cxnId="{94F494C9-C828-43F0-BB82-562CA99DEF7D}">
      <dgm:prSet/>
      <dgm:spPr/>
      <dgm:t>
        <a:bodyPr/>
        <a:lstStyle/>
        <a:p>
          <a:endParaRPr lang="en-US" sz="2000" b="1"/>
        </a:p>
      </dgm:t>
    </dgm:pt>
    <dgm:pt modelId="{2942EFED-8420-4F9B-8C19-14E7E4A9E8BC}" type="sibTrans" cxnId="{94F494C9-C828-43F0-BB82-562CA99DEF7D}">
      <dgm:prSet/>
      <dgm:spPr/>
      <dgm:t>
        <a:bodyPr/>
        <a:lstStyle/>
        <a:p>
          <a:endParaRPr lang="en-US" sz="2000" b="1"/>
        </a:p>
      </dgm:t>
    </dgm:pt>
    <dgm:pt modelId="{769C3C8A-5C54-4F44-9638-114681D224BD}">
      <dgm:prSet custT="1"/>
      <dgm:spPr/>
      <dgm:t>
        <a:bodyPr/>
        <a:lstStyle/>
        <a:p>
          <a:pPr rtl="0"/>
          <a:r>
            <a:rPr lang="en-GB" sz="2000" b="1" dirty="0"/>
            <a:t>Generally insufficient mineable land available to prospective ASMs, hence the encroachment on L/S concessions. </a:t>
          </a:r>
          <a:endParaRPr lang="en-US" sz="2000" b="1" dirty="0"/>
        </a:p>
      </dgm:t>
    </dgm:pt>
    <dgm:pt modelId="{F7590035-4D56-43BB-9A6B-D1066F0B1D27}" type="parTrans" cxnId="{03F154D6-F4E0-4C49-AF44-0EED1A02C51F}">
      <dgm:prSet/>
      <dgm:spPr/>
      <dgm:t>
        <a:bodyPr/>
        <a:lstStyle/>
        <a:p>
          <a:endParaRPr lang="en-US" sz="2000" b="1"/>
        </a:p>
      </dgm:t>
    </dgm:pt>
    <dgm:pt modelId="{74154116-39B4-45D2-AF22-E0A1B8F35E18}" type="sibTrans" cxnId="{03F154D6-F4E0-4C49-AF44-0EED1A02C51F}">
      <dgm:prSet/>
      <dgm:spPr/>
      <dgm:t>
        <a:bodyPr/>
        <a:lstStyle/>
        <a:p>
          <a:endParaRPr lang="en-US" sz="2000" b="1"/>
        </a:p>
      </dgm:t>
    </dgm:pt>
    <dgm:pt modelId="{AFC19ABC-32E2-45E7-89C8-61A31F771DF5}">
      <dgm:prSet custT="1"/>
      <dgm:spPr/>
      <dgm:t>
        <a:bodyPr/>
        <a:lstStyle/>
        <a:p>
          <a:pPr rtl="0"/>
          <a:r>
            <a:rPr lang="en-US" sz="2000" b="1" dirty="0"/>
            <a:t>Perceived complexity of licensing process.</a:t>
          </a:r>
        </a:p>
      </dgm:t>
    </dgm:pt>
    <dgm:pt modelId="{727FFF87-4004-445E-B320-1A4890878937}" type="parTrans" cxnId="{90FFBAB0-2D25-42E9-AE04-D3076FCADAF6}">
      <dgm:prSet/>
      <dgm:spPr/>
      <dgm:t>
        <a:bodyPr/>
        <a:lstStyle/>
        <a:p>
          <a:endParaRPr lang="en-US" sz="2000" b="1"/>
        </a:p>
      </dgm:t>
    </dgm:pt>
    <dgm:pt modelId="{129EEAA3-5B92-492B-8D88-831DABA719F3}" type="sibTrans" cxnId="{90FFBAB0-2D25-42E9-AE04-D3076FCADAF6}">
      <dgm:prSet/>
      <dgm:spPr/>
      <dgm:t>
        <a:bodyPr/>
        <a:lstStyle/>
        <a:p>
          <a:endParaRPr lang="en-US" sz="2000" b="1"/>
        </a:p>
      </dgm:t>
    </dgm:pt>
    <dgm:pt modelId="{E50927C6-DC45-4564-8950-3203A777C4FB}">
      <dgm:prSet custT="1"/>
      <dgm:spPr/>
      <dgm:t>
        <a:bodyPr/>
        <a:lstStyle/>
        <a:p>
          <a:pPr rtl="0"/>
          <a:r>
            <a:rPr lang="en-US" sz="2000" b="1" dirty="0"/>
            <a:t>Illegal Mining</a:t>
          </a:r>
        </a:p>
      </dgm:t>
    </dgm:pt>
    <dgm:pt modelId="{4FCF262E-A71F-482C-BF5D-FD3BC9A4293E}" type="parTrans" cxnId="{47724631-D23A-457D-B9F0-D252E547AA75}">
      <dgm:prSet/>
      <dgm:spPr/>
      <dgm:t>
        <a:bodyPr/>
        <a:lstStyle/>
        <a:p>
          <a:endParaRPr lang="en-US" sz="2000" b="1"/>
        </a:p>
      </dgm:t>
    </dgm:pt>
    <dgm:pt modelId="{54E16D17-CFD4-4D05-880C-BCF65C844202}" type="sibTrans" cxnId="{47724631-D23A-457D-B9F0-D252E547AA75}">
      <dgm:prSet/>
      <dgm:spPr/>
      <dgm:t>
        <a:bodyPr/>
        <a:lstStyle/>
        <a:p>
          <a:endParaRPr lang="en-US" sz="2000" b="1"/>
        </a:p>
      </dgm:t>
    </dgm:pt>
    <dgm:pt modelId="{53AC83D6-B8E1-465A-9542-7B3408C7D440}">
      <dgm:prSet custT="1"/>
      <dgm:spPr/>
      <dgm:t>
        <a:bodyPr/>
        <a:lstStyle/>
        <a:p>
          <a:pPr rtl="0"/>
          <a:r>
            <a:rPr lang="en-US" sz="2000" b="1" dirty="0"/>
            <a:t>Connivance of some chiefs, landowners and opinion leaders with foreigners to operate SSM on their lands.</a:t>
          </a:r>
        </a:p>
      </dgm:t>
    </dgm:pt>
    <dgm:pt modelId="{5631854F-B06B-4A29-9065-A8F57E7917A2}" type="parTrans" cxnId="{7D63A8DF-28B9-49E7-9DA5-DF38BE79EFC9}">
      <dgm:prSet/>
      <dgm:spPr/>
      <dgm:t>
        <a:bodyPr/>
        <a:lstStyle/>
        <a:p>
          <a:endParaRPr lang="en-US" sz="2000" b="1"/>
        </a:p>
      </dgm:t>
    </dgm:pt>
    <dgm:pt modelId="{FBE3BF18-7B82-4F56-AA93-FB23F0C5212C}" type="sibTrans" cxnId="{7D63A8DF-28B9-49E7-9DA5-DF38BE79EFC9}">
      <dgm:prSet/>
      <dgm:spPr/>
      <dgm:t>
        <a:bodyPr/>
        <a:lstStyle/>
        <a:p>
          <a:endParaRPr lang="en-US" sz="2000" b="1"/>
        </a:p>
      </dgm:t>
    </dgm:pt>
    <dgm:pt modelId="{35B8EE7E-448F-4912-B4C0-2BCD5AF263CE}">
      <dgm:prSet custT="1"/>
      <dgm:spPr/>
      <dgm:t>
        <a:bodyPr/>
        <a:lstStyle/>
        <a:p>
          <a:r>
            <a:rPr lang="en-US" sz="2000" b="1" dirty="0"/>
            <a:t>  Mining in unauthorized areas (water bodies, forest          	reserves, existing concessions etc.)</a:t>
          </a:r>
        </a:p>
      </dgm:t>
    </dgm:pt>
    <dgm:pt modelId="{74A2F6DE-8C7A-4473-B41F-98A01E902FFA}" type="parTrans" cxnId="{1AD02477-DB9D-42E9-9BDC-62F2967F99C5}">
      <dgm:prSet/>
      <dgm:spPr/>
      <dgm:t>
        <a:bodyPr/>
        <a:lstStyle/>
        <a:p>
          <a:endParaRPr lang="en-US"/>
        </a:p>
      </dgm:t>
    </dgm:pt>
    <dgm:pt modelId="{09A1EF3D-AF7C-4A36-A419-B5A678167F92}" type="sibTrans" cxnId="{1AD02477-DB9D-42E9-9BDC-62F2967F99C5}">
      <dgm:prSet/>
      <dgm:spPr/>
      <dgm:t>
        <a:bodyPr/>
        <a:lstStyle/>
        <a:p>
          <a:endParaRPr lang="en-US"/>
        </a:p>
      </dgm:t>
    </dgm:pt>
    <dgm:pt modelId="{E42E912D-B205-4133-9C9F-E2CC77730F11}" type="pres">
      <dgm:prSet presAssocID="{842E6EF7-B4A3-498E-9082-3EBCB2A1B423}" presName="Name0" presStyleCnt="0">
        <dgm:presLayoutVars>
          <dgm:chMax val="7"/>
          <dgm:chPref val="7"/>
          <dgm:dir/>
        </dgm:presLayoutVars>
      </dgm:prSet>
      <dgm:spPr/>
    </dgm:pt>
    <dgm:pt modelId="{DE853E21-3613-4515-9904-9D3F4BB47146}" type="pres">
      <dgm:prSet presAssocID="{842E6EF7-B4A3-498E-9082-3EBCB2A1B423}" presName="Name1" presStyleCnt="0"/>
      <dgm:spPr/>
    </dgm:pt>
    <dgm:pt modelId="{B6BE25AD-31D1-4E12-AC8C-1AE2374953BF}" type="pres">
      <dgm:prSet presAssocID="{842E6EF7-B4A3-498E-9082-3EBCB2A1B423}" presName="cycle" presStyleCnt="0"/>
      <dgm:spPr/>
    </dgm:pt>
    <dgm:pt modelId="{BB4C4376-C1E3-466D-B5D8-6E347E4E2A23}" type="pres">
      <dgm:prSet presAssocID="{842E6EF7-B4A3-498E-9082-3EBCB2A1B423}" presName="srcNode" presStyleLbl="node1" presStyleIdx="0" presStyleCnt="7"/>
      <dgm:spPr/>
    </dgm:pt>
    <dgm:pt modelId="{9BA61501-9C2B-449E-9CC8-46051ED246D6}" type="pres">
      <dgm:prSet presAssocID="{842E6EF7-B4A3-498E-9082-3EBCB2A1B423}" presName="conn" presStyleLbl="parChTrans1D2" presStyleIdx="0" presStyleCnt="1" custLinFactNeighborX="102" custLinFactNeighborY="-1947"/>
      <dgm:spPr/>
    </dgm:pt>
    <dgm:pt modelId="{1C368DFE-6F5F-49E6-A482-7AB1A462A2BC}" type="pres">
      <dgm:prSet presAssocID="{842E6EF7-B4A3-498E-9082-3EBCB2A1B423}" presName="extraNode" presStyleLbl="node1" presStyleIdx="0" presStyleCnt="7"/>
      <dgm:spPr/>
    </dgm:pt>
    <dgm:pt modelId="{08A613F4-8953-4236-AB84-EACE7CA96492}" type="pres">
      <dgm:prSet presAssocID="{842E6EF7-B4A3-498E-9082-3EBCB2A1B423}" presName="dstNode" presStyleLbl="node1" presStyleIdx="0" presStyleCnt="7"/>
      <dgm:spPr/>
    </dgm:pt>
    <dgm:pt modelId="{A898769C-54AE-4380-8B30-7DCD6BBB330B}" type="pres">
      <dgm:prSet presAssocID="{7912CC4B-FA1D-4145-AC6F-171890D1D1E2}" presName="text_1" presStyleLbl="node1" presStyleIdx="0" presStyleCnt="7" custScaleY="145761">
        <dgm:presLayoutVars>
          <dgm:bulletEnabled val="1"/>
        </dgm:presLayoutVars>
      </dgm:prSet>
      <dgm:spPr/>
    </dgm:pt>
    <dgm:pt modelId="{7900BF79-B8EA-4A0E-B54E-FDDD87B2172B}" type="pres">
      <dgm:prSet presAssocID="{7912CC4B-FA1D-4145-AC6F-171890D1D1E2}" presName="accent_1" presStyleCnt="0"/>
      <dgm:spPr/>
    </dgm:pt>
    <dgm:pt modelId="{C353DFC9-14DA-46B5-A816-3D94ADDA78AB}" type="pres">
      <dgm:prSet presAssocID="{7912CC4B-FA1D-4145-AC6F-171890D1D1E2}" presName="accentRepeatNode" presStyleLbl="solidFgAcc1" presStyleIdx="0" presStyleCnt="7"/>
      <dgm:spPr/>
    </dgm:pt>
    <dgm:pt modelId="{CD7C77FD-58EC-4510-9721-6D55CBA16F72}" type="pres">
      <dgm:prSet presAssocID="{6E455504-21FA-42BC-858B-2716FEFA3AB3}" presName="text_2" presStyleLbl="node1" presStyleIdx="1" presStyleCnt="7" custScaleY="124186">
        <dgm:presLayoutVars>
          <dgm:bulletEnabled val="1"/>
        </dgm:presLayoutVars>
      </dgm:prSet>
      <dgm:spPr/>
    </dgm:pt>
    <dgm:pt modelId="{F7A90070-0297-46E0-920C-CB9E7F642137}" type="pres">
      <dgm:prSet presAssocID="{6E455504-21FA-42BC-858B-2716FEFA3AB3}" presName="accent_2" presStyleCnt="0"/>
      <dgm:spPr/>
    </dgm:pt>
    <dgm:pt modelId="{F590AE98-C800-4805-AE9D-D4A5044714E6}" type="pres">
      <dgm:prSet presAssocID="{6E455504-21FA-42BC-858B-2716FEFA3AB3}" presName="accentRepeatNode" presStyleLbl="solidFgAcc1" presStyleIdx="1" presStyleCnt="7"/>
      <dgm:spPr/>
    </dgm:pt>
    <dgm:pt modelId="{34F4E98D-6332-4282-8D97-668970BFB7D3}" type="pres">
      <dgm:prSet presAssocID="{769C3C8A-5C54-4F44-9638-114681D224BD}" presName="text_3" presStyleLbl="node1" presStyleIdx="2" presStyleCnt="7" custScaleY="122748">
        <dgm:presLayoutVars>
          <dgm:bulletEnabled val="1"/>
        </dgm:presLayoutVars>
      </dgm:prSet>
      <dgm:spPr/>
    </dgm:pt>
    <dgm:pt modelId="{69DDF181-20BA-4254-931F-FDD7BD3EAB83}" type="pres">
      <dgm:prSet presAssocID="{769C3C8A-5C54-4F44-9638-114681D224BD}" presName="accent_3" presStyleCnt="0"/>
      <dgm:spPr/>
    </dgm:pt>
    <dgm:pt modelId="{A5C3CC98-01C7-4E12-8FFE-090751C71D22}" type="pres">
      <dgm:prSet presAssocID="{769C3C8A-5C54-4F44-9638-114681D224BD}" presName="accentRepeatNode" presStyleLbl="solidFgAcc1" presStyleIdx="2" presStyleCnt="7"/>
      <dgm:spPr/>
    </dgm:pt>
    <dgm:pt modelId="{B0A8EE77-AE3E-4A13-A193-A1C689D657AA}" type="pres">
      <dgm:prSet presAssocID="{AFC19ABC-32E2-45E7-89C8-61A31F771DF5}" presName="text_4" presStyleLbl="node1" presStyleIdx="3" presStyleCnt="7" custScaleY="121499">
        <dgm:presLayoutVars>
          <dgm:bulletEnabled val="1"/>
        </dgm:presLayoutVars>
      </dgm:prSet>
      <dgm:spPr/>
    </dgm:pt>
    <dgm:pt modelId="{7483A625-ED4A-4ED7-8148-2AF2CE8A186B}" type="pres">
      <dgm:prSet presAssocID="{AFC19ABC-32E2-45E7-89C8-61A31F771DF5}" presName="accent_4" presStyleCnt="0"/>
      <dgm:spPr/>
    </dgm:pt>
    <dgm:pt modelId="{FC37D8BF-C656-4AE2-8DD9-6F8FB9F0F45C}" type="pres">
      <dgm:prSet presAssocID="{AFC19ABC-32E2-45E7-89C8-61A31F771DF5}" presName="accentRepeatNode" presStyleLbl="solidFgAcc1" presStyleIdx="3" presStyleCnt="7"/>
      <dgm:spPr/>
    </dgm:pt>
    <dgm:pt modelId="{991AEA1D-AAC4-4245-87B5-9A1B74AE0F42}" type="pres">
      <dgm:prSet presAssocID="{E50927C6-DC45-4564-8950-3203A777C4FB}" presName="text_5" presStyleLbl="node1" presStyleIdx="4" presStyleCnt="7" custScaleX="99867" custScaleY="108526">
        <dgm:presLayoutVars>
          <dgm:bulletEnabled val="1"/>
        </dgm:presLayoutVars>
      </dgm:prSet>
      <dgm:spPr/>
    </dgm:pt>
    <dgm:pt modelId="{73474C70-771B-4290-8497-90D6E4841CF2}" type="pres">
      <dgm:prSet presAssocID="{E50927C6-DC45-4564-8950-3203A777C4FB}" presName="accent_5" presStyleCnt="0"/>
      <dgm:spPr/>
    </dgm:pt>
    <dgm:pt modelId="{00C8A412-53C2-49A4-B6AD-8BBD1DCF7B08}" type="pres">
      <dgm:prSet presAssocID="{E50927C6-DC45-4564-8950-3203A777C4FB}" presName="accentRepeatNode" presStyleLbl="solidFgAcc1" presStyleIdx="4" presStyleCnt="7"/>
      <dgm:spPr/>
    </dgm:pt>
    <dgm:pt modelId="{80F39285-44CC-4D3F-BBE4-C4E36D6AE936}" type="pres">
      <dgm:prSet presAssocID="{35B8EE7E-448F-4912-B4C0-2BCD5AF263CE}" presName="text_6" presStyleLbl="node1" presStyleIdx="5" presStyleCnt="7" custScaleX="81600" custScaleY="154396" custLinFactNeighborX="-1972" custLinFactNeighborY="12922">
        <dgm:presLayoutVars>
          <dgm:bulletEnabled val="1"/>
        </dgm:presLayoutVars>
      </dgm:prSet>
      <dgm:spPr/>
    </dgm:pt>
    <dgm:pt modelId="{E6BDD4C1-2ABE-4E6D-A92E-F51DE490155A}" type="pres">
      <dgm:prSet presAssocID="{35B8EE7E-448F-4912-B4C0-2BCD5AF263CE}" presName="accent_6" presStyleCnt="0"/>
      <dgm:spPr/>
    </dgm:pt>
    <dgm:pt modelId="{6920878F-3E12-4A57-B64B-30114AD5D5FF}" type="pres">
      <dgm:prSet presAssocID="{35B8EE7E-448F-4912-B4C0-2BCD5AF263CE}" presName="accentRepeatNode" presStyleLbl="solidFgAcc1" presStyleIdx="5" presStyleCnt="7" custFlipHor="1" custScaleX="108866" custScaleY="172441" custLinFactNeighborX="83715" custLinFactNeighborY="-2238"/>
      <dgm:spPr/>
    </dgm:pt>
    <dgm:pt modelId="{49F65B40-CCCA-4CED-BDC9-5D881CE9A1A7}" type="pres">
      <dgm:prSet presAssocID="{53AC83D6-B8E1-465A-9542-7B3408C7D440}" presName="text_7" presStyleLbl="node1" presStyleIdx="6" presStyleCnt="7" custScaleX="79346" custScaleY="156282" custLinFactNeighborX="7488" custLinFactNeighborY="6162">
        <dgm:presLayoutVars>
          <dgm:bulletEnabled val="1"/>
        </dgm:presLayoutVars>
      </dgm:prSet>
      <dgm:spPr/>
    </dgm:pt>
    <dgm:pt modelId="{DD02B5D0-716E-481C-9711-7CFD4CCE9558}" type="pres">
      <dgm:prSet presAssocID="{53AC83D6-B8E1-465A-9542-7B3408C7D440}" presName="accent_7" presStyleCnt="0"/>
      <dgm:spPr/>
    </dgm:pt>
    <dgm:pt modelId="{5E7441EF-A258-490A-9574-76CF7B039E9E}" type="pres">
      <dgm:prSet presAssocID="{53AC83D6-B8E1-465A-9542-7B3408C7D440}" presName="accentRepeatNode" presStyleLbl="solidFgAcc1" presStyleIdx="6" presStyleCnt="7" custScaleX="100000" custScaleY="174034" custLinFactX="100000" custLinFactNeighborX="127182" custLinFactNeighborY="17527"/>
      <dgm:spPr/>
    </dgm:pt>
  </dgm:ptLst>
  <dgm:cxnLst>
    <dgm:cxn modelId="{410E1402-AA72-4B55-8E26-04F9D54BF3D1}" type="presOf" srcId="{53AC83D6-B8E1-465A-9542-7B3408C7D440}" destId="{49F65B40-CCCA-4CED-BDC9-5D881CE9A1A7}" srcOrd="0" destOrd="0" presId="urn:microsoft.com/office/officeart/2008/layout/VerticalCurvedList"/>
    <dgm:cxn modelId="{47724631-D23A-457D-B9F0-D252E547AA75}" srcId="{842E6EF7-B4A3-498E-9082-3EBCB2A1B423}" destId="{E50927C6-DC45-4564-8950-3203A777C4FB}" srcOrd="4" destOrd="0" parTransId="{4FCF262E-A71F-482C-BF5D-FD3BC9A4293E}" sibTransId="{54E16D17-CFD4-4D05-880C-BCF65C844202}"/>
    <dgm:cxn modelId="{A4CA1B36-46A3-4384-B972-AFFA5FE6B517}" type="presOf" srcId="{E50927C6-DC45-4564-8950-3203A777C4FB}" destId="{991AEA1D-AAC4-4245-87B5-9A1B74AE0F42}" srcOrd="0" destOrd="0" presId="urn:microsoft.com/office/officeart/2008/layout/VerticalCurvedList"/>
    <dgm:cxn modelId="{7E84273B-B357-4FE9-84D7-F55C8592D5EF}" type="presOf" srcId="{7912CC4B-FA1D-4145-AC6F-171890D1D1E2}" destId="{A898769C-54AE-4380-8B30-7DCD6BBB330B}" srcOrd="0" destOrd="0" presId="urn:microsoft.com/office/officeart/2008/layout/VerticalCurvedList"/>
    <dgm:cxn modelId="{1AD02477-DB9D-42E9-9BDC-62F2967F99C5}" srcId="{842E6EF7-B4A3-498E-9082-3EBCB2A1B423}" destId="{35B8EE7E-448F-4912-B4C0-2BCD5AF263CE}" srcOrd="5" destOrd="0" parTransId="{74A2F6DE-8C7A-4473-B41F-98A01E902FFA}" sibTransId="{09A1EF3D-AF7C-4A36-A419-B5A678167F92}"/>
    <dgm:cxn modelId="{477B01A0-A9B3-4574-B679-D49F62C17C35}" type="presOf" srcId="{842E6EF7-B4A3-498E-9082-3EBCB2A1B423}" destId="{E42E912D-B205-4133-9C9F-E2CC77730F11}" srcOrd="0" destOrd="0" presId="urn:microsoft.com/office/officeart/2008/layout/VerticalCurvedList"/>
    <dgm:cxn modelId="{90FFBAB0-2D25-42E9-AE04-D3076FCADAF6}" srcId="{842E6EF7-B4A3-498E-9082-3EBCB2A1B423}" destId="{AFC19ABC-32E2-45E7-89C8-61A31F771DF5}" srcOrd="3" destOrd="0" parTransId="{727FFF87-4004-445E-B320-1A4890878937}" sibTransId="{129EEAA3-5B92-492B-8D88-831DABA719F3}"/>
    <dgm:cxn modelId="{DF2CC1B6-321D-4EE1-A112-2E6575C20B9D}" type="presOf" srcId="{769C3C8A-5C54-4F44-9638-114681D224BD}" destId="{34F4E98D-6332-4282-8D97-668970BFB7D3}" srcOrd="0" destOrd="0" presId="urn:microsoft.com/office/officeart/2008/layout/VerticalCurvedList"/>
    <dgm:cxn modelId="{39585BC8-5304-45EC-A318-C541FC4A1A2D}" type="presOf" srcId="{35B8EE7E-448F-4912-B4C0-2BCD5AF263CE}" destId="{80F39285-44CC-4D3F-BBE4-C4E36D6AE936}" srcOrd="0" destOrd="0" presId="urn:microsoft.com/office/officeart/2008/layout/VerticalCurvedList"/>
    <dgm:cxn modelId="{94F494C9-C828-43F0-BB82-562CA99DEF7D}" srcId="{842E6EF7-B4A3-498E-9082-3EBCB2A1B423}" destId="{6E455504-21FA-42BC-858B-2716FEFA3AB3}" srcOrd="1" destOrd="0" parTransId="{43773B77-A2F2-4723-918A-9AE6CF643B81}" sibTransId="{2942EFED-8420-4F9B-8C19-14E7E4A9E8BC}"/>
    <dgm:cxn modelId="{B3E29ED1-C0BF-40F0-AFA3-7CD99956B3AF}" type="presOf" srcId="{C3E8848D-21F9-444A-AA93-E055AAD0BBB1}" destId="{9BA61501-9C2B-449E-9CC8-46051ED246D6}" srcOrd="0" destOrd="0" presId="urn:microsoft.com/office/officeart/2008/layout/VerticalCurvedList"/>
    <dgm:cxn modelId="{03F154D6-F4E0-4C49-AF44-0EED1A02C51F}" srcId="{842E6EF7-B4A3-498E-9082-3EBCB2A1B423}" destId="{769C3C8A-5C54-4F44-9638-114681D224BD}" srcOrd="2" destOrd="0" parTransId="{F7590035-4D56-43BB-9A6B-D1066F0B1D27}" sibTransId="{74154116-39B4-45D2-AF22-E0A1B8F35E18}"/>
    <dgm:cxn modelId="{6FFC18D8-2F00-487C-AF72-9E410B167C8C}" srcId="{842E6EF7-B4A3-498E-9082-3EBCB2A1B423}" destId="{7912CC4B-FA1D-4145-AC6F-171890D1D1E2}" srcOrd="0" destOrd="0" parTransId="{0F272F85-ECF5-4BD3-9CAE-420B2E4204C1}" sibTransId="{C3E8848D-21F9-444A-AA93-E055AAD0BBB1}"/>
    <dgm:cxn modelId="{14E8A2DE-9286-4D88-855A-08A11B0150EC}" type="presOf" srcId="{AFC19ABC-32E2-45E7-89C8-61A31F771DF5}" destId="{B0A8EE77-AE3E-4A13-A193-A1C689D657AA}" srcOrd="0" destOrd="0" presId="urn:microsoft.com/office/officeart/2008/layout/VerticalCurvedList"/>
    <dgm:cxn modelId="{7D63A8DF-28B9-49E7-9DA5-DF38BE79EFC9}" srcId="{842E6EF7-B4A3-498E-9082-3EBCB2A1B423}" destId="{53AC83D6-B8E1-465A-9542-7B3408C7D440}" srcOrd="6" destOrd="0" parTransId="{5631854F-B06B-4A29-9065-A8F57E7917A2}" sibTransId="{FBE3BF18-7B82-4F56-AA93-FB23F0C5212C}"/>
    <dgm:cxn modelId="{AACBA0E8-884E-46E9-A407-D5795E5F294A}" type="presOf" srcId="{6E455504-21FA-42BC-858B-2716FEFA3AB3}" destId="{CD7C77FD-58EC-4510-9721-6D55CBA16F72}" srcOrd="0" destOrd="0" presId="urn:microsoft.com/office/officeart/2008/layout/VerticalCurvedList"/>
    <dgm:cxn modelId="{571C1C6B-BA85-4368-90B9-A8B082717B95}" type="presParOf" srcId="{E42E912D-B205-4133-9C9F-E2CC77730F11}" destId="{DE853E21-3613-4515-9904-9D3F4BB47146}" srcOrd="0" destOrd="0" presId="urn:microsoft.com/office/officeart/2008/layout/VerticalCurvedList"/>
    <dgm:cxn modelId="{FCCE1511-B605-4878-A71A-D1F59C064BD8}" type="presParOf" srcId="{DE853E21-3613-4515-9904-9D3F4BB47146}" destId="{B6BE25AD-31D1-4E12-AC8C-1AE2374953BF}" srcOrd="0" destOrd="0" presId="urn:microsoft.com/office/officeart/2008/layout/VerticalCurvedList"/>
    <dgm:cxn modelId="{C98D581F-7DAD-42A9-9A11-F4B97C5FA2E6}" type="presParOf" srcId="{B6BE25AD-31D1-4E12-AC8C-1AE2374953BF}" destId="{BB4C4376-C1E3-466D-B5D8-6E347E4E2A23}" srcOrd="0" destOrd="0" presId="urn:microsoft.com/office/officeart/2008/layout/VerticalCurvedList"/>
    <dgm:cxn modelId="{8F1A5358-25F9-40E3-AF51-F5290CB35249}" type="presParOf" srcId="{B6BE25AD-31D1-4E12-AC8C-1AE2374953BF}" destId="{9BA61501-9C2B-449E-9CC8-46051ED246D6}" srcOrd="1" destOrd="0" presId="urn:microsoft.com/office/officeart/2008/layout/VerticalCurvedList"/>
    <dgm:cxn modelId="{9B1FD79B-AB7B-485F-AF85-93C88DA9398C}" type="presParOf" srcId="{B6BE25AD-31D1-4E12-AC8C-1AE2374953BF}" destId="{1C368DFE-6F5F-49E6-A482-7AB1A462A2BC}" srcOrd="2" destOrd="0" presId="urn:microsoft.com/office/officeart/2008/layout/VerticalCurvedList"/>
    <dgm:cxn modelId="{7E68EAF0-C21C-4E81-BEA4-DE0EDFD22EDB}" type="presParOf" srcId="{B6BE25AD-31D1-4E12-AC8C-1AE2374953BF}" destId="{08A613F4-8953-4236-AB84-EACE7CA96492}" srcOrd="3" destOrd="0" presId="urn:microsoft.com/office/officeart/2008/layout/VerticalCurvedList"/>
    <dgm:cxn modelId="{C0EB8AD5-8359-4A33-98FC-55E88A3BF8FB}" type="presParOf" srcId="{DE853E21-3613-4515-9904-9D3F4BB47146}" destId="{A898769C-54AE-4380-8B30-7DCD6BBB330B}" srcOrd="1" destOrd="0" presId="urn:microsoft.com/office/officeart/2008/layout/VerticalCurvedList"/>
    <dgm:cxn modelId="{6EC846D8-6059-4F0B-81B6-ABCC332E20DD}" type="presParOf" srcId="{DE853E21-3613-4515-9904-9D3F4BB47146}" destId="{7900BF79-B8EA-4A0E-B54E-FDDD87B2172B}" srcOrd="2" destOrd="0" presId="urn:microsoft.com/office/officeart/2008/layout/VerticalCurvedList"/>
    <dgm:cxn modelId="{CB111C61-C862-49EE-8F8B-03B2D82E7063}" type="presParOf" srcId="{7900BF79-B8EA-4A0E-B54E-FDDD87B2172B}" destId="{C353DFC9-14DA-46B5-A816-3D94ADDA78AB}" srcOrd="0" destOrd="0" presId="urn:microsoft.com/office/officeart/2008/layout/VerticalCurvedList"/>
    <dgm:cxn modelId="{D44F0AAF-FAE5-4ED6-BCD9-CC19239465CD}" type="presParOf" srcId="{DE853E21-3613-4515-9904-9D3F4BB47146}" destId="{CD7C77FD-58EC-4510-9721-6D55CBA16F72}" srcOrd="3" destOrd="0" presId="urn:microsoft.com/office/officeart/2008/layout/VerticalCurvedList"/>
    <dgm:cxn modelId="{791F213B-38D8-4BDA-B0E1-391B38A43252}" type="presParOf" srcId="{DE853E21-3613-4515-9904-9D3F4BB47146}" destId="{F7A90070-0297-46E0-920C-CB9E7F642137}" srcOrd="4" destOrd="0" presId="urn:microsoft.com/office/officeart/2008/layout/VerticalCurvedList"/>
    <dgm:cxn modelId="{760BBF2B-EE96-4ACC-BFD0-4C18EBCF19F4}" type="presParOf" srcId="{F7A90070-0297-46E0-920C-CB9E7F642137}" destId="{F590AE98-C800-4805-AE9D-D4A5044714E6}" srcOrd="0" destOrd="0" presId="urn:microsoft.com/office/officeart/2008/layout/VerticalCurvedList"/>
    <dgm:cxn modelId="{9D9BFD08-CBD7-4EF5-BD5C-D44FEE89BA4A}" type="presParOf" srcId="{DE853E21-3613-4515-9904-9D3F4BB47146}" destId="{34F4E98D-6332-4282-8D97-668970BFB7D3}" srcOrd="5" destOrd="0" presId="urn:microsoft.com/office/officeart/2008/layout/VerticalCurvedList"/>
    <dgm:cxn modelId="{27F57CCD-1265-4AD0-9D62-60420281305E}" type="presParOf" srcId="{DE853E21-3613-4515-9904-9D3F4BB47146}" destId="{69DDF181-20BA-4254-931F-FDD7BD3EAB83}" srcOrd="6" destOrd="0" presId="urn:microsoft.com/office/officeart/2008/layout/VerticalCurvedList"/>
    <dgm:cxn modelId="{77DF62F5-2DE7-4ECE-AA53-BF74AC0EE81D}" type="presParOf" srcId="{69DDF181-20BA-4254-931F-FDD7BD3EAB83}" destId="{A5C3CC98-01C7-4E12-8FFE-090751C71D22}" srcOrd="0" destOrd="0" presId="urn:microsoft.com/office/officeart/2008/layout/VerticalCurvedList"/>
    <dgm:cxn modelId="{458ECD2D-43EB-467D-AEC3-FBF3EEE56B24}" type="presParOf" srcId="{DE853E21-3613-4515-9904-9D3F4BB47146}" destId="{B0A8EE77-AE3E-4A13-A193-A1C689D657AA}" srcOrd="7" destOrd="0" presId="urn:microsoft.com/office/officeart/2008/layout/VerticalCurvedList"/>
    <dgm:cxn modelId="{C884ED51-19E1-436F-8AC4-3E9828B1AEB6}" type="presParOf" srcId="{DE853E21-3613-4515-9904-9D3F4BB47146}" destId="{7483A625-ED4A-4ED7-8148-2AF2CE8A186B}" srcOrd="8" destOrd="0" presId="urn:microsoft.com/office/officeart/2008/layout/VerticalCurvedList"/>
    <dgm:cxn modelId="{397AD313-6D5A-41DA-8954-6892C7EA7692}" type="presParOf" srcId="{7483A625-ED4A-4ED7-8148-2AF2CE8A186B}" destId="{FC37D8BF-C656-4AE2-8DD9-6F8FB9F0F45C}" srcOrd="0" destOrd="0" presId="urn:microsoft.com/office/officeart/2008/layout/VerticalCurvedList"/>
    <dgm:cxn modelId="{3E497C20-C6CA-4F0D-93D0-33B4EAE0DD26}" type="presParOf" srcId="{DE853E21-3613-4515-9904-9D3F4BB47146}" destId="{991AEA1D-AAC4-4245-87B5-9A1B74AE0F42}" srcOrd="9" destOrd="0" presId="urn:microsoft.com/office/officeart/2008/layout/VerticalCurvedList"/>
    <dgm:cxn modelId="{48027E86-3872-44D3-9041-9E85C1E8E2BB}" type="presParOf" srcId="{DE853E21-3613-4515-9904-9D3F4BB47146}" destId="{73474C70-771B-4290-8497-90D6E4841CF2}" srcOrd="10" destOrd="0" presId="urn:microsoft.com/office/officeart/2008/layout/VerticalCurvedList"/>
    <dgm:cxn modelId="{ED62294E-5B5B-45C2-AA37-7434003031EF}" type="presParOf" srcId="{73474C70-771B-4290-8497-90D6E4841CF2}" destId="{00C8A412-53C2-49A4-B6AD-8BBD1DCF7B08}" srcOrd="0" destOrd="0" presId="urn:microsoft.com/office/officeart/2008/layout/VerticalCurvedList"/>
    <dgm:cxn modelId="{4353845D-8925-47F3-9039-B0373B3DCB7D}" type="presParOf" srcId="{DE853E21-3613-4515-9904-9D3F4BB47146}" destId="{80F39285-44CC-4D3F-BBE4-C4E36D6AE936}" srcOrd="11" destOrd="0" presId="urn:microsoft.com/office/officeart/2008/layout/VerticalCurvedList"/>
    <dgm:cxn modelId="{C0BC0389-F59E-4E91-867C-574AA5D3ED88}" type="presParOf" srcId="{DE853E21-3613-4515-9904-9D3F4BB47146}" destId="{E6BDD4C1-2ABE-4E6D-A92E-F51DE490155A}" srcOrd="12" destOrd="0" presId="urn:microsoft.com/office/officeart/2008/layout/VerticalCurvedList"/>
    <dgm:cxn modelId="{6412D156-973E-4256-A0EF-8BBCA1AFAFBF}" type="presParOf" srcId="{E6BDD4C1-2ABE-4E6D-A92E-F51DE490155A}" destId="{6920878F-3E12-4A57-B64B-30114AD5D5FF}" srcOrd="0" destOrd="0" presId="urn:microsoft.com/office/officeart/2008/layout/VerticalCurvedList"/>
    <dgm:cxn modelId="{75BE269F-C2C6-4393-B531-F75788AC0F65}" type="presParOf" srcId="{DE853E21-3613-4515-9904-9D3F4BB47146}" destId="{49F65B40-CCCA-4CED-BDC9-5D881CE9A1A7}" srcOrd="13" destOrd="0" presId="urn:microsoft.com/office/officeart/2008/layout/VerticalCurvedList"/>
    <dgm:cxn modelId="{ADD12219-5ACE-4F49-8719-4F399F8554F5}" type="presParOf" srcId="{DE853E21-3613-4515-9904-9D3F4BB47146}" destId="{DD02B5D0-716E-481C-9711-7CFD4CCE9558}" srcOrd="14" destOrd="0" presId="urn:microsoft.com/office/officeart/2008/layout/VerticalCurvedList"/>
    <dgm:cxn modelId="{7B0CCF9B-8759-4BED-823D-1DF1507787BB}" type="presParOf" srcId="{DD02B5D0-716E-481C-9711-7CFD4CCE9558}" destId="{5E7441EF-A258-490A-9574-76CF7B039E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EEED8B-54B8-4132-8DB2-870572210E2B}"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FCAB9568-81F6-4BE5-AC32-F31B744093E7}">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3600" b="1" dirty="0"/>
            <a:t>TRANSFORMATION STRATEGIES</a:t>
          </a:r>
        </a:p>
      </dgm:t>
    </dgm:pt>
    <dgm:pt modelId="{1DB205B0-1F13-400F-A199-F7CCE429E373}" type="parTrans" cxnId="{E0C46723-57E4-41D1-B751-D9A90265DA02}">
      <dgm:prSet/>
      <dgm:spPr/>
      <dgm:t>
        <a:bodyPr/>
        <a:lstStyle/>
        <a:p>
          <a:endParaRPr lang="en-US"/>
        </a:p>
      </dgm:t>
    </dgm:pt>
    <dgm:pt modelId="{76BA66C9-7A92-4347-A902-72F072DB9664}" type="sibTrans" cxnId="{E0C46723-57E4-41D1-B751-D9A90265DA02}">
      <dgm:prSet/>
      <dgm:spPr/>
      <dgm:t>
        <a:bodyPr/>
        <a:lstStyle/>
        <a:p>
          <a:endParaRPr lang="en-US"/>
        </a:p>
      </dgm:t>
    </dgm:pt>
    <dgm:pt modelId="{64B1AA2F-3B3A-4AE8-836A-4D54428A7F6A}" type="pres">
      <dgm:prSet presAssocID="{17EEED8B-54B8-4132-8DB2-870572210E2B}" presName="linear" presStyleCnt="0">
        <dgm:presLayoutVars>
          <dgm:animLvl val="lvl"/>
          <dgm:resizeHandles val="exact"/>
        </dgm:presLayoutVars>
      </dgm:prSet>
      <dgm:spPr/>
    </dgm:pt>
    <dgm:pt modelId="{C01554B5-8D55-4855-94D1-476EAAB01EDB}" type="pres">
      <dgm:prSet presAssocID="{FCAB9568-81F6-4BE5-AC32-F31B744093E7}" presName="parentText" presStyleLbl="node1" presStyleIdx="0" presStyleCnt="1" custScaleX="100000" custScaleY="217511" custLinFactNeighborX="667" custLinFactNeighborY="3645">
        <dgm:presLayoutVars>
          <dgm:chMax val="0"/>
          <dgm:bulletEnabled val="1"/>
        </dgm:presLayoutVars>
      </dgm:prSet>
      <dgm:spPr/>
    </dgm:pt>
  </dgm:ptLst>
  <dgm:cxnLst>
    <dgm:cxn modelId="{DB88AB08-870A-449D-9FE0-AE49C8F7CEBC}" type="presOf" srcId="{17EEED8B-54B8-4132-8DB2-870572210E2B}" destId="{64B1AA2F-3B3A-4AE8-836A-4D54428A7F6A}" srcOrd="0" destOrd="0" presId="urn:microsoft.com/office/officeart/2005/8/layout/vList2"/>
    <dgm:cxn modelId="{E0C46723-57E4-41D1-B751-D9A90265DA02}" srcId="{17EEED8B-54B8-4132-8DB2-870572210E2B}" destId="{FCAB9568-81F6-4BE5-AC32-F31B744093E7}" srcOrd="0" destOrd="0" parTransId="{1DB205B0-1F13-400F-A199-F7CCE429E373}" sibTransId="{76BA66C9-7A92-4347-A902-72F072DB9664}"/>
    <dgm:cxn modelId="{E3503265-3645-431F-AF82-E97BF9EEEC76}" type="presOf" srcId="{FCAB9568-81F6-4BE5-AC32-F31B744093E7}" destId="{C01554B5-8D55-4855-94D1-476EAAB01EDB}" srcOrd="0" destOrd="0" presId="urn:microsoft.com/office/officeart/2005/8/layout/vList2"/>
    <dgm:cxn modelId="{D2A20851-D7CA-4A16-B585-BCB58F02723E}" type="presParOf" srcId="{64B1AA2F-3B3A-4AE8-836A-4D54428A7F6A}" destId="{C01554B5-8D55-4855-94D1-476EAAB01E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9BA2C6-5E57-4625-AE2A-BDB45B8D3A3A}" type="doc">
      <dgm:prSet loTypeId="urn:microsoft.com/office/officeart/2005/8/layout/vList2" loCatId="list" qsTypeId="urn:microsoft.com/office/officeart/2005/8/quickstyle/3d5" qsCatId="3D" csTypeId="urn:microsoft.com/office/officeart/2005/8/colors/colorful2" csCatId="colorful" phldr="1"/>
      <dgm:spPr/>
      <dgm:t>
        <a:bodyPr/>
        <a:lstStyle/>
        <a:p>
          <a:endParaRPr lang="en-US"/>
        </a:p>
      </dgm:t>
    </dgm:pt>
    <dgm:pt modelId="{D8E4683A-5DDF-43F6-B6C0-80AF2951D77B}">
      <dgm:prSet custT="1"/>
      <dgm:spPr/>
      <dgm:t>
        <a:bodyPr/>
        <a:lstStyle/>
        <a:p>
          <a:pPr rtl="0"/>
          <a:r>
            <a:rPr lang="en-US" sz="2300" dirty="0">
              <a:latin typeface="+mn-lt"/>
            </a:rPr>
            <a:t>Encouraging peer review among ASM operators</a:t>
          </a:r>
        </a:p>
      </dgm:t>
    </dgm:pt>
    <dgm:pt modelId="{1DB0FD57-5DF3-4046-B98F-2D1DEB1772E5}" type="parTrans" cxnId="{68139BDA-43D2-43E3-A780-CB508A77A568}">
      <dgm:prSet/>
      <dgm:spPr/>
      <dgm:t>
        <a:bodyPr/>
        <a:lstStyle/>
        <a:p>
          <a:endParaRPr lang="en-US"/>
        </a:p>
      </dgm:t>
    </dgm:pt>
    <dgm:pt modelId="{19DB0398-38D7-4F48-95D7-11322CE374D3}" type="sibTrans" cxnId="{68139BDA-43D2-43E3-A780-CB508A77A568}">
      <dgm:prSet/>
      <dgm:spPr/>
      <dgm:t>
        <a:bodyPr/>
        <a:lstStyle/>
        <a:p>
          <a:endParaRPr lang="en-US"/>
        </a:p>
      </dgm:t>
    </dgm:pt>
    <dgm:pt modelId="{F5F1C621-E5E6-45B9-8CCA-A05D5CBFABD6}">
      <dgm:prSet/>
      <dgm:spPr/>
      <dgm:t>
        <a:bodyPr/>
        <a:lstStyle/>
        <a:p>
          <a:pPr rtl="0"/>
          <a:r>
            <a:rPr lang="en-US" dirty="0">
              <a:solidFill>
                <a:schemeClr val="bg1"/>
              </a:solidFill>
            </a:rPr>
            <a:t>Active stakeholder engagement and commitment crucial to improving ASM</a:t>
          </a:r>
        </a:p>
      </dgm:t>
    </dgm:pt>
    <dgm:pt modelId="{C604C079-C1E4-4ECC-B7EA-204D2C2BD3BE}" type="parTrans" cxnId="{F9599A3C-6594-40DC-A8AF-DE4AB9DB2AD4}">
      <dgm:prSet/>
      <dgm:spPr/>
      <dgm:t>
        <a:bodyPr/>
        <a:lstStyle/>
        <a:p>
          <a:endParaRPr lang="en-US"/>
        </a:p>
      </dgm:t>
    </dgm:pt>
    <dgm:pt modelId="{4E614DCC-BD1D-4E21-B764-58D646FA5D0A}" type="sibTrans" cxnId="{F9599A3C-6594-40DC-A8AF-DE4AB9DB2AD4}">
      <dgm:prSet/>
      <dgm:spPr/>
      <dgm:t>
        <a:bodyPr/>
        <a:lstStyle/>
        <a:p>
          <a:endParaRPr lang="en-US"/>
        </a:p>
      </dgm:t>
    </dgm:pt>
    <dgm:pt modelId="{921EF125-ED29-4264-B0E5-F185FB58F8E8}">
      <dgm:prSet/>
      <dgm:spPr/>
      <dgm:t>
        <a:bodyPr/>
        <a:lstStyle/>
        <a:p>
          <a:pPr rtl="0"/>
          <a:r>
            <a:rPr lang="en-US" dirty="0">
              <a:solidFill>
                <a:schemeClr val="bg1"/>
              </a:solidFill>
            </a:rPr>
            <a:t>An integrated approach involving all relevant stakeholders is needed to address the multifaceted /complex challenges of ASM</a:t>
          </a:r>
        </a:p>
      </dgm:t>
    </dgm:pt>
    <dgm:pt modelId="{D02B0BA9-50DE-450F-ADED-FDD7593DBC8D}" type="parTrans" cxnId="{1FF3BA08-6348-4F02-AFFC-BAFF0C10553F}">
      <dgm:prSet/>
      <dgm:spPr/>
      <dgm:t>
        <a:bodyPr/>
        <a:lstStyle/>
        <a:p>
          <a:endParaRPr lang="en-US"/>
        </a:p>
      </dgm:t>
    </dgm:pt>
    <dgm:pt modelId="{453E8CD3-C308-42A7-AB6A-E2BDF7DDB512}" type="sibTrans" cxnId="{1FF3BA08-6348-4F02-AFFC-BAFF0C10553F}">
      <dgm:prSet/>
      <dgm:spPr/>
      <dgm:t>
        <a:bodyPr/>
        <a:lstStyle/>
        <a:p>
          <a:endParaRPr lang="en-US"/>
        </a:p>
      </dgm:t>
    </dgm:pt>
    <dgm:pt modelId="{1FC933A9-AEE8-4BEB-84D9-5FAB613A4A3A}" type="pres">
      <dgm:prSet presAssocID="{A09BA2C6-5E57-4625-AE2A-BDB45B8D3A3A}" presName="linear" presStyleCnt="0">
        <dgm:presLayoutVars>
          <dgm:animLvl val="lvl"/>
          <dgm:resizeHandles val="exact"/>
        </dgm:presLayoutVars>
      </dgm:prSet>
      <dgm:spPr/>
    </dgm:pt>
    <dgm:pt modelId="{52E8A010-A85E-4EA0-93F5-7F2C599556B0}" type="pres">
      <dgm:prSet presAssocID="{D8E4683A-5DDF-43F6-B6C0-80AF2951D77B}" presName="parentText" presStyleLbl="node1" presStyleIdx="0" presStyleCnt="3" custLinFactY="-30795" custLinFactNeighborX="-6880" custLinFactNeighborY="-100000">
        <dgm:presLayoutVars>
          <dgm:chMax val="0"/>
          <dgm:bulletEnabled val="1"/>
        </dgm:presLayoutVars>
      </dgm:prSet>
      <dgm:spPr/>
    </dgm:pt>
    <dgm:pt modelId="{6A2585F0-681A-4C52-9DFC-433B8DF7A3F4}" type="pres">
      <dgm:prSet presAssocID="{19DB0398-38D7-4F48-95D7-11322CE374D3}" presName="spacer" presStyleCnt="0"/>
      <dgm:spPr/>
    </dgm:pt>
    <dgm:pt modelId="{F345F35E-05D5-4B61-964B-1043D37B3CB8}" type="pres">
      <dgm:prSet presAssocID="{F5F1C621-E5E6-45B9-8CCA-A05D5CBFABD6}" presName="parentText" presStyleLbl="node1" presStyleIdx="1" presStyleCnt="3" custLinFactNeighborY="31600">
        <dgm:presLayoutVars>
          <dgm:chMax val="0"/>
          <dgm:bulletEnabled val="1"/>
        </dgm:presLayoutVars>
      </dgm:prSet>
      <dgm:spPr/>
    </dgm:pt>
    <dgm:pt modelId="{B8EF2983-AD15-4A7D-BF9F-B32AEF0969F0}" type="pres">
      <dgm:prSet presAssocID="{4E614DCC-BD1D-4E21-B764-58D646FA5D0A}" presName="spacer" presStyleCnt="0"/>
      <dgm:spPr/>
    </dgm:pt>
    <dgm:pt modelId="{06DA9B69-F00F-460D-85EE-542D6B7AA783}" type="pres">
      <dgm:prSet presAssocID="{921EF125-ED29-4264-B0E5-F185FB58F8E8}" presName="parentText" presStyleLbl="node1" presStyleIdx="2" presStyleCnt="3">
        <dgm:presLayoutVars>
          <dgm:chMax val="0"/>
          <dgm:bulletEnabled val="1"/>
        </dgm:presLayoutVars>
      </dgm:prSet>
      <dgm:spPr/>
    </dgm:pt>
  </dgm:ptLst>
  <dgm:cxnLst>
    <dgm:cxn modelId="{1FF3BA08-6348-4F02-AFFC-BAFF0C10553F}" srcId="{A09BA2C6-5E57-4625-AE2A-BDB45B8D3A3A}" destId="{921EF125-ED29-4264-B0E5-F185FB58F8E8}" srcOrd="2" destOrd="0" parTransId="{D02B0BA9-50DE-450F-ADED-FDD7593DBC8D}" sibTransId="{453E8CD3-C308-42A7-AB6A-E2BDF7DDB512}"/>
    <dgm:cxn modelId="{EEC6BF1F-8716-4C4E-AA94-79EFE048302F}" type="presOf" srcId="{A09BA2C6-5E57-4625-AE2A-BDB45B8D3A3A}" destId="{1FC933A9-AEE8-4BEB-84D9-5FAB613A4A3A}" srcOrd="0" destOrd="0" presId="urn:microsoft.com/office/officeart/2005/8/layout/vList2"/>
    <dgm:cxn modelId="{F9599A3C-6594-40DC-A8AF-DE4AB9DB2AD4}" srcId="{A09BA2C6-5E57-4625-AE2A-BDB45B8D3A3A}" destId="{F5F1C621-E5E6-45B9-8CCA-A05D5CBFABD6}" srcOrd="1" destOrd="0" parTransId="{C604C079-C1E4-4ECC-B7EA-204D2C2BD3BE}" sibTransId="{4E614DCC-BD1D-4E21-B764-58D646FA5D0A}"/>
    <dgm:cxn modelId="{7A5EF26D-69E3-4C78-8F5F-34C2C206CB5C}" type="presOf" srcId="{921EF125-ED29-4264-B0E5-F185FB58F8E8}" destId="{06DA9B69-F00F-460D-85EE-542D6B7AA783}" srcOrd="0" destOrd="0" presId="urn:microsoft.com/office/officeart/2005/8/layout/vList2"/>
    <dgm:cxn modelId="{2443EB93-928E-46E5-8BEC-98BFF9F2187C}" type="presOf" srcId="{D8E4683A-5DDF-43F6-B6C0-80AF2951D77B}" destId="{52E8A010-A85E-4EA0-93F5-7F2C599556B0}" srcOrd="0" destOrd="0" presId="urn:microsoft.com/office/officeart/2005/8/layout/vList2"/>
    <dgm:cxn modelId="{13336696-6CA1-45E4-9DC7-6C2435B53FB2}" type="presOf" srcId="{F5F1C621-E5E6-45B9-8CCA-A05D5CBFABD6}" destId="{F345F35E-05D5-4B61-964B-1043D37B3CB8}" srcOrd="0" destOrd="0" presId="urn:microsoft.com/office/officeart/2005/8/layout/vList2"/>
    <dgm:cxn modelId="{68139BDA-43D2-43E3-A780-CB508A77A568}" srcId="{A09BA2C6-5E57-4625-AE2A-BDB45B8D3A3A}" destId="{D8E4683A-5DDF-43F6-B6C0-80AF2951D77B}" srcOrd="0" destOrd="0" parTransId="{1DB0FD57-5DF3-4046-B98F-2D1DEB1772E5}" sibTransId="{19DB0398-38D7-4F48-95D7-11322CE374D3}"/>
    <dgm:cxn modelId="{58391362-5346-40E2-ACA8-26F5B6E5315D}" type="presParOf" srcId="{1FC933A9-AEE8-4BEB-84D9-5FAB613A4A3A}" destId="{52E8A010-A85E-4EA0-93F5-7F2C599556B0}" srcOrd="0" destOrd="0" presId="urn:microsoft.com/office/officeart/2005/8/layout/vList2"/>
    <dgm:cxn modelId="{537A3AED-7042-4E8D-92D5-4B26C88C348C}" type="presParOf" srcId="{1FC933A9-AEE8-4BEB-84D9-5FAB613A4A3A}" destId="{6A2585F0-681A-4C52-9DFC-433B8DF7A3F4}" srcOrd="1" destOrd="0" presId="urn:microsoft.com/office/officeart/2005/8/layout/vList2"/>
    <dgm:cxn modelId="{FB86D4A8-55F5-4B7F-BD90-0FE26AA93E05}" type="presParOf" srcId="{1FC933A9-AEE8-4BEB-84D9-5FAB613A4A3A}" destId="{F345F35E-05D5-4B61-964B-1043D37B3CB8}" srcOrd="2" destOrd="0" presId="urn:microsoft.com/office/officeart/2005/8/layout/vList2"/>
    <dgm:cxn modelId="{84603009-D6C5-48D2-ADCD-73501FEB306B}" type="presParOf" srcId="{1FC933A9-AEE8-4BEB-84D9-5FAB613A4A3A}" destId="{B8EF2983-AD15-4A7D-BF9F-B32AEF0969F0}" srcOrd="3" destOrd="0" presId="urn:microsoft.com/office/officeart/2005/8/layout/vList2"/>
    <dgm:cxn modelId="{13856308-7749-4E0B-8B93-5D3207159BF8}" type="presParOf" srcId="{1FC933A9-AEE8-4BEB-84D9-5FAB613A4A3A}" destId="{06DA9B69-F00F-460D-85EE-542D6B7AA7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00422-4269-41BC-8B36-D3EA1B6BACA6}" type="doc">
      <dgm:prSet loTypeId="urn:microsoft.com/office/officeart/2005/8/layout/vList3#1" loCatId="list" qsTypeId="urn:microsoft.com/office/officeart/2005/8/quickstyle/simple5" qsCatId="simple" csTypeId="urn:microsoft.com/office/officeart/2005/8/colors/colorful5" csCatId="colorful" phldr="1"/>
      <dgm:spPr/>
      <dgm:t>
        <a:bodyPr/>
        <a:lstStyle/>
        <a:p>
          <a:endParaRPr lang="en-US"/>
        </a:p>
      </dgm:t>
    </dgm:pt>
    <dgm:pt modelId="{14E1A546-BD48-4FAD-86FC-DEDD8D3B6AF6}">
      <dgm:prSet custT="1"/>
      <dgm:spPr/>
      <dgm:t>
        <a:bodyPr/>
        <a:lstStyle/>
        <a:p>
          <a:pPr rtl="0"/>
          <a:r>
            <a:rPr lang="en-US" sz="2600" b="1" dirty="0">
              <a:effectLst>
                <a:outerShdw blurRad="38100" dist="38100" dir="2700000" algn="tl">
                  <a:srgbClr val="000000">
                    <a:alpha val="43137"/>
                  </a:srgbClr>
                </a:outerShdw>
              </a:effectLst>
            </a:rPr>
            <a:t>BACKGROUND: Historical Overview of ASM </a:t>
          </a:r>
        </a:p>
      </dgm:t>
    </dgm:pt>
    <dgm:pt modelId="{0D709DFE-0A32-4D50-B851-B2149BC992F2}" type="parTrans" cxnId="{DD55F04A-8FE7-4530-8828-8FEAF288F862}">
      <dgm:prSet/>
      <dgm:spPr/>
      <dgm:t>
        <a:bodyPr/>
        <a:lstStyle/>
        <a:p>
          <a:endParaRPr lang="en-US" sz="2800" b="1">
            <a:effectLst>
              <a:outerShdw blurRad="38100" dist="38100" dir="2700000" algn="tl">
                <a:srgbClr val="000000">
                  <a:alpha val="43137"/>
                </a:srgbClr>
              </a:outerShdw>
            </a:effectLst>
          </a:endParaRPr>
        </a:p>
      </dgm:t>
    </dgm:pt>
    <dgm:pt modelId="{C561556C-E86A-4C53-A601-F8293CB76092}" type="sibTrans" cxnId="{DD55F04A-8FE7-4530-8828-8FEAF288F862}">
      <dgm:prSet/>
      <dgm:spPr/>
      <dgm:t>
        <a:bodyPr/>
        <a:lstStyle/>
        <a:p>
          <a:endParaRPr lang="en-US" sz="2800" b="1">
            <a:effectLst>
              <a:outerShdw blurRad="38100" dist="38100" dir="2700000" algn="tl">
                <a:srgbClr val="000000">
                  <a:alpha val="43137"/>
                </a:srgbClr>
              </a:outerShdw>
            </a:effectLst>
          </a:endParaRPr>
        </a:p>
      </dgm:t>
    </dgm:pt>
    <dgm:pt modelId="{109EBFED-9DA6-406A-80D6-75E9F69B1278}" type="pres">
      <dgm:prSet presAssocID="{97400422-4269-41BC-8B36-D3EA1B6BACA6}" presName="linearFlow" presStyleCnt="0">
        <dgm:presLayoutVars>
          <dgm:dir/>
          <dgm:resizeHandles val="exact"/>
        </dgm:presLayoutVars>
      </dgm:prSet>
      <dgm:spPr/>
    </dgm:pt>
    <dgm:pt modelId="{659513C6-E8D9-4C10-8436-7DBD4855C938}" type="pres">
      <dgm:prSet presAssocID="{14E1A546-BD48-4FAD-86FC-DEDD8D3B6AF6}" presName="composite" presStyleCnt="0"/>
      <dgm:spPr/>
    </dgm:pt>
    <dgm:pt modelId="{2D11B25C-6390-4D9F-87E4-8026F825C763}" type="pres">
      <dgm:prSet presAssocID="{14E1A546-BD48-4FAD-86FC-DEDD8D3B6AF6}" presName="imgShp" presStyleLbl="fgImgPlace1" presStyleIdx="0" presStyleCnt="1" custScaleX="58484" custLinFactX="-100000" custLinFactNeighborX="-105644" custLinFactNeighborY="-49"/>
      <dgm:spPr/>
    </dgm:pt>
    <dgm:pt modelId="{7F0C77B0-0895-4AD9-8E7D-F46CDF3B9020}" type="pres">
      <dgm:prSet presAssocID="{14E1A546-BD48-4FAD-86FC-DEDD8D3B6AF6}" presName="txShp" presStyleLbl="node1" presStyleIdx="0" presStyleCnt="1" custScaleX="150376" custLinFactNeighborX="-5840" custLinFactNeighborY="0">
        <dgm:presLayoutVars>
          <dgm:bulletEnabled val="1"/>
        </dgm:presLayoutVars>
      </dgm:prSet>
      <dgm:spPr/>
    </dgm:pt>
  </dgm:ptLst>
  <dgm:cxnLst>
    <dgm:cxn modelId="{828C3946-9180-41C8-8F20-4D4BDC91198A}" type="presOf" srcId="{97400422-4269-41BC-8B36-D3EA1B6BACA6}" destId="{109EBFED-9DA6-406A-80D6-75E9F69B1278}" srcOrd="0" destOrd="0" presId="urn:microsoft.com/office/officeart/2005/8/layout/vList3#1"/>
    <dgm:cxn modelId="{DD55F04A-8FE7-4530-8828-8FEAF288F862}" srcId="{97400422-4269-41BC-8B36-D3EA1B6BACA6}" destId="{14E1A546-BD48-4FAD-86FC-DEDD8D3B6AF6}" srcOrd="0" destOrd="0" parTransId="{0D709DFE-0A32-4D50-B851-B2149BC992F2}" sibTransId="{C561556C-E86A-4C53-A601-F8293CB76092}"/>
    <dgm:cxn modelId="{29BD3BD3-A209-4A56-B32B-91B238F51E9F}" type="presOf" srcId="{14E1A546-BD48-4FAD-86FC-DEDD8D3B6AF6}" destId="{7F0C77B0-0895-4AD9-8E7D-F46CDF3B9020}" srcOrd="0" destOrd="0" presId="urn:microsoft.com/office/officeart/2005/8/layout/vList3#1"/>
    <dgm:cxn modelId="{F7EC234F-8BB3-4EB4-B920-CD88C25394D0}" type="presParOf" srcId="{109EBFED-9DA6-406A-80D6-75E9F69B1278}" destId="{659513C6-E8D9-4C10-8436-7DBD4855C938}" srcOrd="0" destOrd="0" presId="urn:microsoft.com/office/officeart/2005/8/layout/vList3#1"/>
    <dgm:cxn modelId="{0506ECF0-2A54-40A7-B3D2-B9949760A3B4}" type="presParOf" srcId="{659513C6-E8D9-4C10-8436-7DBD4855C938}" destId="{2D11B25C-6390-4D9F-87E4-8026F825C763}" srcOrd="0" destOrd="0" presId="urn:microsoft.com/office/officeart/2005/8/layout/vList3#1"/>
    <dgm:cxn modelId="{246E47AF-A791-4496-931B-3D9D806AB24D}" type="presParOf" srcId="{659513C6-E8D9-4C10-8436-7DBD4855C938}" destId="{7F0C77B0-0895-4AD9-8E7D-F46CDF3B902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4F16A-19BC-4165-AEAC-82B65CB40AF4}"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33AB1845-9E74-465B-9B50-6E330CE1B6CD}">
      <dgm:prSet custT="1"/>
      <dgm:spPr/>
      <dgm:t>
        <a:bodyPr/>
        <a:lstStyle/>
        <a:p>
          <a:pPr rtl="0"/>
          <a:r>
            <a:rPr lang="en-GB" sz="2800" b="1" dirty="0"/>
            <a:t>ASM is Reserved for Ghanaians</a:t>
          </a:r>
          <a:endParaRPr lang="en-US" sz="2800" b="1" dirty="0"/>
        </a:p>
      </dgm:t>
    </dgm:pt>
    <dgm:pt modelId="{B41CF3B4-16BD-40C2-B1F9-A0FA99AE5D44}" type="parTrans" cxnId="{B6F54400-CB67-42A2-9033-BA6A6E99A50B}">
      <dgm:prSet/>
      <dgm:spPr/>
      <dgm:t>
        <a:bodyPr/>
        <a:lstStyle/>
        <a:p>
          <a:endParaRPr lang="en-US" sz="2800" b="1"/>
        </a:p>
      </dgm:t>
    </dgm:pt>
    <dgm:pt modelId="{F4EDC3CB-9306-4498-8367-BB883A61DBB3}" type="sibTrans" cxnId="{B6F54400-CB67-42A2-9033-BA6A6E99A50B}">
      <dgm:prSet/>
      <dgm:spPr/>
      <dgm:t>
        <a:bodyPr/>
        <a:lstStyle/>
        <a:p>
          <a:endParaRPr lang="en-US" sz="2800" b="1"/>
        </a:p>
      </dgm:t>
    </dgm:pt>
    <dgm:pt modelId="{67F18918-960E-45E8-882B-DFD7FCB02157}">
      <dgm:prSet custT="1"/>
      <dgm:spPr/>
      <dgm:t>
        <a:bodyPr/>
        <a:lstStyle/>
        <a:p>
          <a:pPr rtl="0"/>
          <a:r>
            <a:rPr lang="en-GB" sz="2800" b="1" dirty="0"/>
            <a:t>ASMs would be Assisted to Improve upon their Operations; and</a:t>
          </a:r>
          <a:endParaRPr lang="en-US" sz="2800" b="1" dirty="0"/>
        </a:p>
      </dgm:t>
    </dgm:pt>
    <dgm:pt modelId="{FAE8C71B-2EAB-4208-A5AA-F82EADFE23D7}" type="parTrans" cxnId="{608BA557-A46A-4973-B412-47C15C1481E9}">
      <dgm:prSet/>
      <dgm:spPr/>
      <dgm:t>
        <a:bodyPr/>
        <a:lstStyle/>
        <a:p>
          <a:endParaRPr lang="en-US" sz="2800" b="1"/>
        </a:p>
      </dgm:t>
    </dgm:pt>
    <dgm:pt modelId="{414F7E0D-DBFA-43D7-A586-8A08932638EC}" type="sibTrans" cxnId="{608BA557-A46A-4973-B412-47C15C1481E9}">
      <dgm:prSet/>
      <dgm:spPr/>
      <dgm:t>
        <a:bodyPr/>
        <a:lstStyle/>
        <a:p>
          <a:endParaRPr lang="en-US" sz="2800" b="1"/>
        </a:p>
      </dgm:t>
    </dgm:pt>
    <dgm:pt modelId="{963B2180-373D-4D07-8DBD-973A0C50EC5D}">
      <dgm:prSet custT="1"/>
      <dgm:spPr/>
      <dgm:t>
        <a:bodyPr/>
        <a:lstStyle/>
        <a:p>
          <a:pPr rtl="0"/>
          <a:r>
            <a:rPr lang="en-GB" sz="2800" b="1" dirty="0"/>
            <a:t>Govt will continue to ensure the use of Appropriate, Safe and Affordable Technologies in ASM</a:t>
          </a:r>
          <a:endParaRPr lang="en-US" sz="2800" b="1" dirty="0"/>
        </a:p>
      </dgm:t>
    </dgm:pt>
    <dgm:pt modelId="{08D91DB6-FFAC-4094-A78E-F14C92411497}" type="parTrans" cxnId="{424817D8-10B7-45A2-A017-87615CF05ADD}">
      <dgm:prSet/>
      <dgm:spPr/>
      <dgm:t>
        <a:bodyPr/>
        <a:lstStyle/>
        <a:p>
          <a:endParaRPr lang="en-US" sz="2800" b="1"/>
        </a:p>
      </dgm:t>
    </dgm:pt>
    <dgm:pt modelId="{BE3D13D3-C1B7-48DA-9C3B-B529A2573141}" type="sibTrans" cxnId="{424817D8-10B7-45A2-A017-87615CF05ADD}">
      <dgm:prSet/>
      <dgm:spPr/>
      <dgm:t>
        <a:bodyPr/>
        <a:lstStyle/>
        <a:p>
          <a:endParaRPr lang="en-US" sz="2800" b="1"/>
        </a:p>
      </dgm:t>
    </dgm:pt>
    <dgm:pt modelId="{3299AE56-219B-488F-A1EB-9758198B1BF2}" type="pres">
      <dgm:prSet presAssocID="{31A4F16A-19BC-4165-AEAC-82B65CB40AF4}" presName="linear" presStyleCnt="0">
        <dgm:presLayoutVars>
          <dgm:dir/>
          <dgm:resizeHandles val="exact"/>
        </dgm:presLayoutVars>
      </dgm:prSet>
      <dgm:spPr/>
    </dgm:pt>
    <dgm:pt modelId="{17766857-3E24-4B95-A95D-C55B52C95D01}" type="pres">
      <dgm:prSet presAssocID="{33AB1845-9E74-465B-9B50-6E330CE1B6CD}" presName="comp" presStyleCnt="0"/>
      <dgm:spPr/>
    </dgm:pt>
    <dgm:pt modelId="{0A23D03D-697F-44DD-880C-A39E5862B470}" type="pres">
      <dgm:prSet presAssocID="{33AB1845-9E74-465B-9B50-6E330CE1B6CD}" presName="box" presStyleLbl="node1" presStyleIdx="0" presStyleCnt="3" custScaleY="96251" custLinFactNeighborX="-450"/>
      <dgm:spPr/>
    </dgm:pt>
    <dgm:pt modelId="{1ECBF508-9D23-452B-A196-DBCC6955E995}" type="pres">
      <dgm:prSet presAssocID="{33AB1845-9E74-465B-9B50-6E330CE1B6CD}" presName="img" presStyleLbl="fgImgPlace1" presStyleIdx="0" presStyleCnt="3" custScaleX="81025" custScaleY="110026" custLinFactNeighborX="-9065" custLinFactNeighborY="615"/>
      <dgm:spPr/>
    </dgm:pt>
    <dgm:pt modelId="{4ED92A69-7FC5-4C2F-A309-843065F74D56}" type="pres">
      <dgm:prSet presAssocID="{33AB1845-9E74-465B-9B50-6E330CE1B6CD}" presName="text" presStyleLbl="node1" presStyleIdx="0" presStyleCnt="3">
        <dgm:presLayoutVars>
          <dgm:bulletEnabled val="1"/>
        </dgm:presLayoutVars>
      </dgm:prSet>
      <dgm:spPr/>
    </dgm:pt>
    <dgm:pt modelId="{0EBCC475-D56E-4F10-A2D5-4B781EEEBD95}" type="pres">
      <dgm:prSet presAssocID="{F4EDC3CB-9306-4498-8367-BB883A61DBB3}" presName="spacer" presStyleCnt="0"/>
      <dgm:spPr/>
    </dgm:pt>
    <dgm:pt modelId="{11B749B9-A840-42F5-B68F-B362BAF3848D}" type="pres">
      <dgm:prSet presAssocID="{67F18918-960E-45E8-882B-DFD7FCB02157}" presName="comp" presStyleCnt="0"/>
      <dgm:spPr/>
    </dgm:pt>
    <dgm:pt modelId="{590A1DA0-75EE-417A-9EB5-069DB9F208F4}" type="pres">
      <dgm:prSet presAssocID="{67F18918-960E-45E8-882B-DFD7FCB02157}" presName="box" presStyleLbl="node1" presStyleIdx="1" presStyleCnt="3" custScaleY="123026"/>
      <dgm:spPr/>
    </dgm:pt>
    <dgm:pt modelId="{BCF4F09E-F2C7-486C-92CB-E71F10CC9666}" type="pres">
      <dgm:prSet presAssocID="{67F18918-960E-45E8-882B-DFD7FCB02157}" presName="img" presStyleLbl="fgImgPlace1" presStyleIdx="1" presStyleCnt="3" custScaleX="81137" custScaleY="127728" custLinFactNeighborX="-9065" custLinFactNeighborY="820"/>
      <dgm:spPr/>
    </dgm:pt>
    <dgm:pt modelId="{6585FDAC-7E4C-437D-97EB-DA793DC1A65B}" type="pres">
      <dgm:prSet presAssocID="{67F18918-960E-45E8-882B-DFD7FCB02157}" presName="text" presStyleLbl="node1" presStyleIdx="1" presStyleCnt="3">
        <dgm:presLayoutVars>
          <dgm:bulletEnabled val="1"/>
        </dgm:presLayoutVars>
      </dgm:prSet>
      <dgm:spPr/>
    </dgm:pt>
    <dgm:pt modelId="{C19E6265-ABD6-46C7-AD53-A2B31DAC912E}" type="pres">
      <dgm:prSet presAssocID="{414F7E0D-DBFA-43D7-A586-8A08932638EC}" presName="spacer" presStyleCnt="0"/>
      <dgm:spPr/>
    </dgm:pt>
    <dgm:pt modelId="{F22821E6-B532-42F0-BB8E-6A3608FD1A0A}" type="pres">
      <dgm:prSet presAssocID="{963B2180-373D-4D07-8DBD-973A0C50EC5D}" presName="comp" presStyleCnt="0"/>
      <dgm:spPr/>
    </dgm:pt>
    <dgm:pt modelId="{0FA0510E-9B4A-4911-B858-5160F79C4A62}" type="pres">
      <dgm:prSet presAssocID="{963B2180-373D-4D07-8DBD-973A0C50EC5D}" presName="box" presStyleLbl="node1" presStyleIdx="2" presStyleCnt="3" custLinFactY="12109" custLinFactNeighborX="-450" custLinFactNeighborY="100000"/>
      <dgm:spPr/>
    </dgm:pt>
    <dgm:pt modelId="{C113459A-04F1-4980-8185-B5F5FD7F84C2}" type="pres">
      <dgm:prSet presAssocID="{963B2180-373D-4D07-8DBD-973A0C50EC5D}" presName="img" presStyleLbl="fgImgPlace1" presStyleIdx="2" presStyleCnt="3" custScaleX="79957" custLinFactNeighborX="-4505" custLinFactNeighborY="1025"/>
      <dgm:spPr/>
    </dgm:pt>
    <dgm:pt modelId="{3BDD8A2B-586D-4316-82E4-8BAEDD9FCCD6}" type="pres">
      <dgm:prSet presAssocID="{963B2180-373D-4D07-8DBD-973A0C50EC5D}" presName="text" presStyleLbl="node1" presStyleIdx="2" presStyleCnt="3">
        <dgm:presLayoutVars>
          <dgm:bulletEnabled val="1"/>
        </dgm:presLayoutVars>
      </dgm:prSet>
      <dgm:spPr/>
    </dgm:pt>
  </dgm:ptLst>
  <dgm:cxnLst>
    <dgm:cxn modelId="{B6F54400-CB67-42A2-9033-BA6A6E99A50B}" srcId="{31A4F16A-19BC-4165-AEAC-82B65CB40AF4}" destId="{33AB1845-9E74-465B-9B50-6E330CE1B6CD}" srcOrd="0" destOrd="0" parTransId="{B41CF3B4-16BD-40C2-B1F9-A0FA99AE5D44}" sibTransId="{F4EDC3CB-9306-4498-8367-BB883A61DBB3}"/>
    <dgm:cxn modelId="{464F1301-F557-47CD-8DBC-89199ED97B58}" type="presOf" srcId="{67F18918-960E-45E8-882B-DFD7FCB02157}" destId="{6585FDAC-7E4C-437D-97EB-DA793DC1A65B}" srcOrd="1" destOrd="0" presId="urn:microsoft.com/office/officeart/2005/8/layout/vList4"/>
    <dgm:cxn modelId="{30A93113-B6F4-4005-A1A6-64CC9E405D72}" type="presOf" srcId="{963B2180-373D-4D07-8DBD-973A0C50EC5D}" destId="{0FA0510E-9B4A-4911-B858-5160F79C4A62}" srcOrd="0" destOrd="0" presId="urn:microsoft.com/office/officeart/2005/8/layout/vList4"/>
    <dgm:cxn modelId="{B8A81319-85A5-45FE-8281-A90D473DEC7F}" type="presOf" srcId="{963B2180-373D-4D07-8DBD-973A0C50EC5D}" destId="{3BDD8A2B-586D-4316-82E4-8BAEDD9FCCD6}" srcOrd="1" destOrd="0" presId="urn:microsoft.com/office/officeart/2005/8/layout/vList4"/>
    <dgm:cxn modelId="{608BA557-A46A-4973-B412-47C15C1481E9}" srcId="{31A4F16A-19BC-4165-AEAC-82B65CB40AF4}" destId="{67F18918-960E-45E8-882B-DFD7FCB02157}" srcOrd="1" destOrd="0" parTransId="{FAE8C71B-2EAB-4208-A5AA-F82EADFE23D7}" sibTransId="{414F7E0D-DBFA-43D7-A586-8A08932638EC}"/>
    <dgm:cxn modelId="{12F8F25A-E292-4012-85CC-96CEF4AA6A4E}" type="presOf" srcId="{31A4F16A-19BC-4165-AEAC-82B65CB40AF4}" destId="{3299AE56-219B-488F-A1EB-9758198B1BF2}" srcOrd="0" destOrd="0" presId="urn:microsoft.com/office/officeart/2005/8/layout/vList4"/>
    <dgm:cxn modelId="{4CCFBCCC-DECD-4228-8B6B-415ADF4716DC}" type="presOf" srcId="{33AB1845-9E74-465B-9B50-6E330CE1B6CD}" destId="{4ED92A69-7FC5-4C2F-A309-843065F74D56}" srcOrd="1" destOrd="0" presId="urn:microsoft.com/office/officeart/2005/8/layout/vList4"/>
    <dgm:cxn modelId="{424817D8-10B7-45A2-A017-87615CF05ADD}" srcId="{31A4F16A-19BC-4165-AEAC-82B65CB40AF4}" destId="{963B2180-373D-4D07-8DBD-973A0C50EC5D}" srcOrd="2" destOrd="0" parTransId="{08D91DB6-FFAC-4094-A78E-F14C92411497}" sibTransId="{BE3D13D3-C1B7-48DA-9C3B-B529A2573141}"/>
    <dgm:cxn modelId="{7B0C56DB-0CB8-4412-897F-4D1133493E30}" type="presOf" srcId="{67F18918-960E-45E8-882B-DFD7FCB02157}" destId="{590A1DA0-75EE-417A-9EB5-069DB9F208F4}" srcOrd="0" destOrd="0" presId="urn:microsoft.com/office/officeart/2005/8/layout/vList4"/>
    <dgm:cxn modelId="{8614DEF0-617B-4E78-812C-2BA14ADAA88A}" type="presOf" srcId="{33AB1845-9E74-465B-9B50-6E330CE1B6CD}" destId="{0A23D03D-697F-44DD-880C-A39E5862B470}" srcOrd="0" destOrd="0" presId="urn:microsoft.com/office/officeart/2005/8/layout/vList4"/>
    <dgm:cxn modelId="{B42FF645-6B6A-46DB-8C57-2FB1D8C38C8D}" type="presParOf" srcId="{3299AE56-219B-488F-A1EB-9758198B1BF2}" destId="{17766857-3E24-4B95-A95D-C55B52C95D01}" srcOrd="0" destOrd="0" presId="urn:microsoft.com/office/officeart/2005/8/layout/vList4"/>
    <dgm:cxn modelId="{BE32E367-BF2C-4883-9AC5-D8DEFA2FC190}" type="presParOf" srcId="{17766857-3E24-4B95-A95D-C55B52C95D01}" destId="{0A23D03D-697F-44DD-880C-A39E5862B470}" srcOrd="0" destOrd="0" presId="urn:microsoft.com/office/officeart/2005/8/layout/vList4"/>
    <dgm:cxn modelId="{A927CBD8-C18C-4218-96F9-B9212341ECD2}" type="presParOf" srcId="{17766857-3E24-4B95-A95D-C55B52C95D01}" destId="{1ECBF508-9D23-452B-A196-DBCC6955E995}" srcOrd="1" destOrd="0" presId="urn:microsoft.com/office/officeart/2005/8/layout/vList4"/>
    <dgm:cxn modelId="{6FD0D3B7-BAD4-4872-9021-0D271D7CC61B}" type="presParOf" srcId="{17766857-3E24-4B95-A95D-C55B52C95D01}" destId="{4ED92A69-7FC5-4C2F-A309-843065F74D56}" srcOrd="2" destOrd="0" presId="urn:microsoft.com/office/officeart/2005/8/layout/vList4"/>
    <dgm:cxn modelId="{21BACB2F-B789-4FAC-BDD7-B9C5D513DFAC}" type="presParOf" srcId="{3299AE56-219B-488F-A1EB-9758198B1BF2}" destId="{0EBCC475-D56E-4F10-A2D5-4B781EEEBD95}" srcOrd="1" destOrd="0" presId="urn:microsoft.com/office/officeart/2005/8/layout/vList4"/>
    <dgm:cxn modelId="{B8A113C6-F580-4B83-8CAB-8F32C0296634}" type="presParOf" srcId="{3299AE56-219B-488F-A1EB-9758198B1BF2}" destId="{11B749B9-A840-42F5-B68F-B362BAF3848D}" srcOrd="2" destOrd="0" presId="urn:microsoft.com/office/officeart/2005/8/layout/vList4"/>
    <dgm:cxn modelId="{6E2C74E3-B55C-477F-B465-048A8D12BFD2}" type="presParOf" srcId="{11B749B9-A840-42F5-B68F-B362BAF3848D}" destId="{590A1DA0-75EE-417A-9EB5-069DB9F208F4}" srcOrd="0" destOrd="0" presId="urn:microsoft.com/office/officeart/2005/8/layout/vList4"/>
    <dgm:cxn modelId="{F00CB444-A843-42F6-9EBC-16AFBC94638C}" type="presParOf" srcId="{11B749B9-A840-42F5-B68F-B362BAF3848D}" destId="{BCF4F09E-F2C7-486C-92CB-E71F10CC9666}" srcOrd="1" destOrd="0" presId="urn:microsoft.com/office/officeart/2005/8/layout/vList4"/>
    <dgm:cxn modelId="{7AE124AF-2808-4806-8A86-20B57BCF4B77}" type="presParOf" srcId="{11B749B9-A840-42F5-B68F-B362BAF3848D}" destId="{6585FDAC-7E4C-437D-97EB-DA793DC1A65B}" srcOrd="2" destOrd="0" presId="urn:microsoft.com/office/officeart/2005/8/layout/vList4"/>
    <dgm:cxn modelId="{8ADDDA47-3F65-4104-88E1-CE6BCDC8E70B}" type="presParOf" srcId="{3299AE56-219B-488F-A1EB-9758198B1BF2}" destId="{C19E6265-ABD6-46C7-AD53-A2B31DAC912E}" srcOrd="3" destOrd="0" presId="urn:microsoft.com/office/officeart/2005/8/layout/vList4"/>
    <dgm:cxn modelId="{A982B8AC-2088-4FAA-9654-D732E6AE78C6}" type="presParOf" srcId="{3299AE56-219B-488F-A1EB-9758198B1BF2}" destId="{F22821E6-B532-42F0-BB8E-6A3608FD1A0A}" srcOrd="4" destOrd="0" presId="urn:microsoft.com/office/officeart/2005/8/layout/vList4"/>
    <dgm:cxn modelId="{D0EAE338-6E0C-407F-BADC-955F9994B4C1}" type="presParOf" srcId="{F22821E6-B532-42F0-BB8E-6A3608FD1A0A}" destId="{0FA0510E-9B4A-4911-B858-5160F79C4A62}" srcOrd="0" destOrd="0" presId="urn:microsoft.com/office/officeart/2005/8/layout/vList4"/>
    <dgm:cxn modelId="{30E0B597-1D94-4F91-ABF0-0F49B978F1A4}" type="presParOf" srcId="{F22821E6-B532-42F0-BB8E-6A3608FD1A0A}" destId="{C113459A-04F1-4980-8185-B5F5FD7F84C2}" srcOrd="1" destOrd="0" presId="urn:microsoft.com/office/officeart/2005/8/layout/vList4"/>
    <dgm:cxn modelId="{17D6E937-3C3D-460B-ABC1-F6C230CCBCC3}" type="presParOf" srcId="{F22821E6-B532-42F0-BB8E-6A3608FD1A0A}" destId="{3BDD8A2B-586D-4316-82E4-8BAEDD9FCCD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EED8B-54B8-4132-8DB2-870572210E2B}"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FCAB9568-81F6-4BE5-AC32-F31B744093E7}">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2800" b="1" dirty="0"/>
            <a:t>ASM Legal Framework Explained (1)</a:t>
          </a:r>
        </a:p>
      </dgm:t>
    </dgm:pt>
    <dgm:pt modelId="{1DB205B0-1F13-400F-A199-F7CCE429E373}" type="parTrans" cxnId="{E0C46723-57E4-41D1-B751-D9A90265DA02}">
      <dgm:prSet/>
      <dgm:spPr/>
      <dgm:t>
        <a:bodyPr/>
        <a:lstStyle/>
        <a:p>
          <a:endParaRPr lang="en-US"/>
        </a:p>
      </dgm:t>
    </dgm:pt>
    <dgm:pt modelId="{76BA66C9-7A92-4347-A902-72F072DB9664}" type="sibTrans" cxnId="{E0C46723-57E4-41D1-B751-D9A90265DA02}">
      <dgm:prSet/>
      <dgm:spPr/>
      <dgm:t>
        <a:bodyPr/>
        <a:lstStyle/>
        <a:p>
          <a:endParaRPr lang="en-US"/>
        </a:p>
      </dgm:t>
    </dgm:pt>
    <dgm:pt modelId="{64B1AA2F-3B3A-4AE8-836A-4D54428A7F6A}" type="pres">
      <dgm:prSet presAssocID="{17EEED8B-54B8-4132-8DB2-870572210E2B}" presName="linear" presStyleCnt="0">
        <dgm:presLayoutVars>
          <dgm:animLvl val="lvl"/>
          <dgm:resizeHandles val="exact"/>
        </dgm:presLayoutVars>
      </dgm:prSet>
      <dgm:spPr/>
    </dgm:pt>
    <dgm:pt modelId="{C01554B5-8D55-4855-94D1-476EAAB01EDB}" type="pres">
      <dgm:prSet presAssocID="{FCAB9568-81F6-4BE5-AC32-F31B744093E7}" presName="parentText" presStyleLbl="node1" presStyleIdx="0" presStyleCnt="1" custScaleX="100000">
        <dgm:presLayoutVars>
          <dgm:chMax val="0"/>
          <dgm:bulletEnabled val="1"/>
        </dgm:presLayoutVars>
      </dgm:prSet>
      <dgm:spPr/>
    </dgm:pt>
  </dgm:ptLst>
  <dgm:cxnLst>
    <dgm:cxn modelId="{DB88AB08-870A-449D-9FE0-AE49C8F7CEBC}" type="presOf" srcId="{17EEED8B-54B8-4132-8DB2-870572210E2B}" destId="{64B1AA2F-3B3A-4AE8-836A-4D54428A7F6A}" srcOrd="0" destOrd="0" presId="urn:microsoft.com/office/officeart/2005/8/layout/vList2"/>
    <dgm:cxn modelId="{E0C46723-57E4-41D1-B751-D9A90265DA02}" srcId="{17EEED8B-54B8-4132-8DB2-870572210E2B}" destId="{FCAB9568-81F6-4BE5-AC32-F31B744093E7}" srcOrd="0" destOrd="0" parTransId="{1DB205B0-1F13-400F-A199-F7CCE429E373}" sibTransId="{76BA66C9-7A92-4347-A902-72F072DB9664}"/>
    <dgm:cxn modelId="{E3503265-3645-431F-AF82-E97BF9EEEC76}" type="presOf" srcId="{FCAB9568-81F6-4BE5-AC32-F31B744093E7}" destId="{C01554B5-8D55-4855-94D1-476EAAB01EDB}" srcOrd="0" destOrd="0" presId="urn:microsoft.com/office/officeart/2005/8/layout/vList2"/>
    <dgm:cxn modelId="{D2A20851-D7CA-4A16-B585-BCB58F02723E}" type="presParOf" srcId="{64B1AA2F-3B3A-4AE8-836A-4D54428A7F6A}" destId="{C01554B5-8D55-4855-94D1-476EAAB01E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EEED8B-54B8-4132-8DB2-870572210E2B}"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FCAB9568-81F6-4BE5-AC32-F31B744093E7}">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2800" b="1" dirty="0"/>
            <a:t>ASM Legal Framework Explained (1)</a:t>
          </a:r>
        </a:p>
      </dgm:t>
    </dgm:pt>
    <dgm:pt modelId="{1DB205B0-1F13-400F-A199-F7CCE429E373}" type="parTrans" cxnId="{E0C46723-57E4-41D1-B751-D9A90265DA02}">
      <dgm:prSet/>
      <dgm:spPr/>
      <dgm:t>
        <a:bodyPr/>
        <a:lstStyle/>
        <a:p>
          <a:endParaRPr lang="en-US"/>
        </a:p>
      </dgm:t>
    </dgm:pt>
    <dgm:pt modelId="{76BA66C9-7A92-4347-A902-72F072DB9664}" type="sibTrans" cxnId="{E0C46723-57E4-41D1-B751-D9A90265DA02}">
      <dgm:prSet/>
      <dgm:spPr/>
      <dgm:t>
        <a:bodyPr/>
        <a:lstStyle/>
        <a:p>
          <a:endParaRPr lang="en-US"/>
        </a:p>
      </dgm:t>
    </dgm:pt>
    <dgm:pt modelId="{64B1AA2F-3B3A-4AE8-836A-4D54428A7F6A}" type="pres">
      <dgm:prSet presAssocID="{17EEED8B-54B8-4132-8DB2-870572210E2B}" presName="linear" presStyleCnt="0">
        <dgm:presLayoutVars>
          <dgm:animLvl val="lvl"/>
          <dgm:resizeHandles val="exact"/>
        </dgm:presLayoutVars>
      </dgm:prSet>
      <dgm:spPr/>
    </dgm:pt>
    <dgm:pt modelId="{C01554B5-8D55-4855-94D1-476EAAB01EDB}" type="pres">
      <dgm:prSet presAssocID="{FCAB9568-81F6-4BE5-AC32-F31B744093E7}" presName="parentText" presStyleLbl="node1" presStyleIdx="0" presStyleCnt="1" custScaleX="100000">
        <dgm:presLayoutVars>
          <dgm:chMax val="0"/>
          <dgm:bulletEnabled val="1"/>
        </dgm:presLayoutVars>
      </dgm:prSet>
      <dgm:spPr/>
    </dgm:pt>
  </dgm:ptLst>
  <dgm:cxnLst>
    <dgm:cxn modelId="{DB88AB08-870A-449D-9FE0-AE49C8F7CEBC}" type="presOf" srcId="{17EEED8B-54B8-4132-8DB2-870572210E2B}" destId="{64B1AA2F-3B3A-4AE8-836A-4D54428A7F6A}" srcOrd="0" destOrd="0" presId="urn:microsoft.com/office/officeart/2005/8/layout/vList2"/>
    <dgm:cxn modelId="{E0C46723-57E4-41D1-B751-D9A90265DA02}" srcId="{17EEED8B-54B8-4132-8DB2-870572210E2B}" destId="{FCAB9568-81F6-4BE5-AC32-F31B744093E7}" srcOrd="0" destOrd="0" parTransId="{1DB205B0-1F13-400F-A199-F7CCE429E373}" sibTransId="{76BA66C9-7A92-4347-A902-72F072DB9664}"/>
    <dgm:cxn modelId="{E3503265-3645-431F-AF82-E97BF9EEEC76}" type="presOf" srcId="{FCAB9568-81F6-4BE5-AC32-F31B744093E7}" destId="{C01554B5-8D55-4855-94D1-476EAAB01EDB}" srcOrd="0" destOrd="0" presId="urn:microsoft.com/office/officeart/2005/8/layout/vList2"/>
    <dgm:cxn modelId="{D2A20851-D7CA-4A16-B585-BCB58F02723E}" type="presParOf" srcId="{64B1AA2F-3B3A-4AE8-836A-4D54428A7F6A}" destId="{C01554B5-8D55-4855-94D1-476EAAB01E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EEED8B-54B8-4132-8DB2-870572210E2B}"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FCAB9568-81F6-4BE5-AC32-F31B744093E7}">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2800" b="1" dirty="0"/>
            <a:t>ASM Legal Framework Explained (1)</a:t>
          </a:r>
        </a:p>
      </dgm:t>
    </dgm:pt>
    <dgm:pt modelId="{1DB205B0-1F13-400F-A199-F7CCE429E373}" type="parTrans" cxnId="{E0C46723-57E4-41D1-B751-D9A90265DA02}">
      <dgm:prSet/>
      <dgm:spPr/>
      <dgm:t>
        <a:bodyPr/>
        <a:lstStyle/>
        <a:p>
          <a:endParaRPr lang="en-US"/>
        </a:p>
      </dgm:t>
    </dgm:pt>
    <dgm:pt modelId="{76BA66C9-7A92-4347-A902-72F072DB9664}" type="sibTrans" cxnId="{E0C46723-57E4-41D1-B751-D9A90265DA02}">
      <dgm:prSet/>
      <dgm:spPr/>
      <dgm:t>
        <a:bodyPr/>
        <a:lstStyle/>
        <a:p>
          <a:endParaRPr lang="en-US"/>
        </a:p>
      </dgm:t>
    </dgm:pt>
    <dgm:pt modelId="{64B1AA2F-3B3A-4AE8-836A-4D54428A7F6A}" type="pres">
      <dgm:prSet presAssocID="{17EEED8B-54B8-4132-8DB2-870572210E2B}" presName="linear" presStyleCnt="0">
        <dgm:presLayoutVars>
          <dgm:animLvl val="lvl"/>
          <dgm:resizeHandles val="exact"/>
        </dgm:presLayoutVars>
      </dgm:prSet>
      <dgm:spPr/>
    </dgm:pt>
    <dgm:pt modelId="{C01554B5-8D55-4855-94D1-476EAAB01EDB}" type="pres">
      <dgm:prSet presAssocID="{FCAB9568-81F6-4BE5-AC32-F31B744093E7}" presName="parentText" presStyleLbl="node1" presStyleIdx="0" presStyleCnt="1" custScaleX="100000">
        <dgm:presLayoutVars>
          <dgm:chMax val="0"/>
          <dgm:bulletEnabled val="1"/>
        </dgm:presLayoutVars>
      </dgm:prSet>
      <dgm:spPr/>
    </dgm:pt>
  </dgm:ptLst>
  <dgm:cxnLst>
    <dgm:cxn modelId="{DB88AB08-870A-449D-9FE0-AE49C8F7CEBC}" type="presOf" srcId="{17EEED8B-54B8-4132-8DB2-870572210E2B}" destId="{64B1AA2F-3B3A-4AE8-836A-4D54428A7F6A}" srcOrd="0" destOrd="0" presId="urn:microsoft.com/office/officeart/2005/8/layout/vList2"/>
    <dgm:cxn modelId="{E0C46723-57E4-41D1-B751-D9A90265DA02}" srcId="{17EEED8B-54B8-4132-8DB2-870572210E2B}" destId="{FCAB9568-81F6-4BE5-AC32-F31B744093E7}" srcOrd="0" destOrd="0" parTransId="{1DB205B0-1F13-400F-A199-F7CCE429E373}" sibTransId="{76BA66C9-7A92-4347-A902-72F072DB9664}"/>
    <dgm:cxn modelId="{E3503265-3645-431F-AF82-E97BF9EEEC76}" type="presOf" srcId="{FCAB9568-81F6-4BE5-AC32-F31B744093E7}" destId="{C01554B5-8D55-4855-94D1-476EAAB01EDB}" srcOrd="0" destOrd="0" presId="urn:microsoft.com/office/officeart/2005/8/layout/vList2"/>
    <dgm:cxn modelId="{D2A20851-D7CA-4A16-B585-BCB58F02723E}" type="presParOf" srcId="{64B1AA2F-3B3A-4AE8-836A-4D54428A7F6A}" destId="{C01554B5-8D55-4855-94D1-476EAAB01E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EEED8B-54B8-4132-8DB2-870572210E2B}"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FCAB9568-81F6-4BE5-AC32-F31B744093E7}">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2800" b="1" dirty="0"/>
            <a:t>ASM Legal Framework Explained (1)</a:t>
          </a:r>
        </a:p>
      </dgm:t>
    </dgm:pt>
    <dgm:pt modelId="{1DB205B0-1F13-400F-A199-F7CCE429E373}" type="parTrans" cxnId="{E0C46723-57E4-41D1-B751-D9A90265DA02}">
      <dgm:prSet/>
      <dgm:spPr/>
      <dgm:t>
        <a:bodyPr/>
        <a:lstStyle/>
        <a:p>
          <a:endParaRPr lang="en-US"/>
        </a:p>
      </dgm:t>
    </dgm:pt>
    <dgm:pt modelId="{76BA66C9-7A92-4347-A902-72F072DB9664}" type="sibTrans" cxnId="{E0C46723-57E4-41D1-B751-D9A90265DA02}">
      <dgm:prSet/>
      <dgm:spPr/>
      <dgm:t>
        <a:bodyPr/>
        <a:lstStyle/>
        <a:p>
          <a:endParaRPr lang="en-US"/>
        </a:p>
      </dgm:t>
    </dgm:pt>
    <dgm:pt modelId="{64B1AA2F-3B3A-4AE8-836A-4D54428A7F6A}" type="pres">
      <dgm:prSet presAssocID="{17EEED8B-54B8-4132-8DB2-870572210E2B}" presName="linear" presStyleCnt="0">
        <dgm:presLayoutVars>
          <dgm:animLvl val="lvl"/>
          <dgm:resizeHandles val="exact"/>
        </dgm:presLayoutVars>
      </dgm:prSet>
      <dgm:spPr/>
    </dgm:pt>
    <dgm:pt modelId="{C01554B5-8D55-4855-94D1-476EAAB01EDB}" type="pres">
      <dgm:prSet presAssocID="{FCAB9568-81F6-4BE5-AC32-F31B744093E7}" presName="parentText" presStyleLbl="node1" presStyleIdx="0" presStyleCnt="1" custScaleX="100000">
        <dgm:presLayoutVars>
          <dgm:chMax val="0"/>
          <dgm:bulletEnabled val="1"/>
        </dgm:presLayoutVars>
      </dgm:prSet>
      <dgm:spPr/>
    </dgm:pt>
  </dgm:ptLst>
  <dgm:cxnLst>
    <dgm:cxn modelId="{DB88AB08-870A-449D-9FE0-AE49C8F7CEBC}" type="presOf" srcId="{17EEED8B-54B8-4132-8DB2-870572210E2B}" destId="{64B1AA2F-3B3A-4AE8-836A-4D54428A7F6A}" srcOrd="0" destOrd="0" presId="urn:microsoft.com/office/officeart/2005/8/layout/vList2"/>
    <dgm:cxn modelId="{E0C46723-57E4-41D1-B751-D9A90265DA02}" srcId="{17EEED8B-54B8-4132-8DB2-870572210E2B}" destId="{FCAB9568-81F6-4BE5-AC32-F31B744093E7}" srcOrd="0" destOrd="0" parTransId="{1DB205B0-1F13-400F-A199-F7CCE429E373}" sibTransId="{76BA66C9-7A92-4347-A902-72F072DB9664}"/>
    <dgm:cxn modelId="{E3503265-3645-431F-AF82-E97BF9EEEC76}" type="presOf" srcId="{FCAB9568-81F6-4BE5-AC32-F31B744093E7}" destId="{C01554B5-8D55-4855-94D1-476EAAB01EDB}" srcOrd="0" destOrd="0" presId="urn:microsoft.com/office/officeart/2005/8/layout/vList2"/>
    <dgm:cxn modelId="{D2A20851-D7CA-4A16-B585-BCB58F02723E}" type="presParOf" srcId="{64B1AA2F-3B3A-4AE8-836A-4D54428A7F6A}" destId="{C01554B5-8D55-4855-94D1-476EAAB01E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EEED8B-54B8-4132-8DB2-870572210E2B}"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FCAB9568-81F6-4BE5-AC32-F31B744093E7}">
      <dgm:prSet custT="1">
        <dgm:style>
          <a:lnRef idx="1">
            <a:schemeClr val="accent6"/>
          </a:lnRef>
          <a:fillRef idx="3">
            <a:schemeClr val="accent6"/>
          </a:fillRef>
          <a:effectRef idx="2">
            <a:schemeClr val="accent6"/>
          </a:effectRef>
          <a:fontRef idx="minor">
            <a:schemeClr val="lt1"/>
          </a:fontRef>
        </dgm:style>
      </dgm:prSet>
      <dgm:spPr/>
      <dgm:t>
        <a:bodyPr/>
        <a:lstStyle/>
        <a:p>
          <a:pPr algn="ctr" rtl="0"/>
          <a:r>
            <a:rPr lang="en-US" sz="2800" b="1" dirty="0"/>
            <a:t>ASM Legal Framework Explained (1)</a:t>
          </a:r>
        </a:p>
      </dgm:t>
    </dgm:pt>
    <dgm:pt modelId="{1DB205B0-1F13-400F-A199-F7CCE429E373}" type="parTrans" cxnId="{E0C46723-57E4-41D1-B751-D9A90265DA02}">
      <dgm:prSet/>
      <dgm:spPr/>
      <dgm:t>
        <a:bodyPr/>
        <a:lstStyle/>
        <a:p>
          <a:endParaRPr lang="en-US"/>
        </a:p>
      </dgm:t>
    </dgm:pt>
    <dgm:pt modelId="{76BA66C9-7A92-4347-A902-72F072DB9664}" type="sibTrans" cxnId="{E0C46723-57E4-41D1-B751-D9A90265DA02}">
      <dgm:prSet/>
      <dgm:spPr/>
      <dgm:t>
        <a:bodyPr/>
        <a:lstStyle/>
        <a:p>
          <a:endParaRPr lang="en-US"/>
        </a:p>
      </dgm:t>
    </dgm:pt>
    <dgm:pt modelId="{64B1AA2F-3B3A-4AE8-836A-4D54428A7F6A}" type="pres">
      <dgm:prSet presAssocID="{17EEED8B-54B8-4132-8DB2-870572210E2B}" presName="linear" presStyleCnt="0">
        <dgm:presLayoutVars>
          <dgm:animLvl val="lvl"/>
          <dgm:resizeHandles val="exact"/>
        </dgm:presLayoutVars>
      </dgm:prSet>
      <dgm:spPr/>
    </dgm:pt>
    <dgm:pt modelId="{C01554B5-8D55-4855-94D1-476EAAB01EDB}" type="pres">
      <dgm:prSet presAssocID="{FCAB9568-81F6-4BE5-AC32-F31B744093E7}" presName="parentText" presStyleLbl="node1" presStyleIdx="0" presStyleCnt="1" custScaleX="100000">
        <dgm:presLayoutVars>
          <dgm:chMax val="0"/>
          <dgm:bulletEnabled val="1"/>
        </dgm:presLayoutVars>
      </dgm:prSet>
      <dgm:spPr/>
    </dgm:pt>
  </dgm:ptLst>
  <dgm:cxnLst>
    <dgm:cxn modelId="{DB88AB08-870A-449D-9FE0-AE49C8F7CEBC}" type="presOf" srcId="{17EEED8B-54B8-4132-8DB2-870572210E2B}" destId="{64B1AA2F-3B3A-4AE8-836A-4D54428A7F6A}" srcOrd="0" destOrd="0" presId="urn:microsoft.com/office/officeart/2005/8/layout/vList2"/>
    <dgm:cxn modelId="{E0C46723-57E4-41D1-B751-D9A90265DA02}" srcId="{17EEED8B-54B8-4132-8DB2-870572210E2B}" destId="{FCAB9568-81F6-4BE5-AC32-F31B744093E7}" srcOrd="0" destOrd="0" parTransId="{1DB205B0-1F13-400F-A199-F7CCE429E373}" sibTransId="{76BA66C9-7A92-4347-A902-72F072DB9664}"/>
    <dgm:cxn modelId="{E3503265-3645-431F-AF82-E97BF9EEEC76}" type="presOf" srcId="{FCAB9568-81F6-4BE5-AC32-F31B744093E7}" destId="{C01554B5-8D55-4855-94D1-476EAAB01EDB}" srcOrd="0" destOrd="0" presId="urn:microsoft.com/office/officeart/2005/8/layout/vList2"/>
    <dgm:cxn modelId="{D2A20851-D7CA-4A16-B585-BCB58F02723E}" type="presParOf" srcId="{64B1AA2F-3B3A-4AE8-836A-4D54428A7F6A}" destId="{C01554B5-8D55-4855-94D1-476EAAB01E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7D2C01-0BD4-45D9-845E-BC62BB766CA1}" type="doc">
      <dgm:prSet loTypeId="urn:microsoft.com/office/officeart/2005/8/layout/vList3#1" loCatId="list" qsTypeId="urn:microsoft.com/office/officeart/2005/8/quickstyle/simple5" qsCatId="simple" csTypeId="urn:microsoft.com/office/officeart/2005/8/colors/accent0_1" csCatId="mainScheme" phldr="1"/>
      <dgm:spPr/>
      <dgm:t>
        <a:bodyPr/>
        <a:lstStyle/>
        <a:p>
          <a:endParaRPr lang="en-US"/>
        </a:p>
      </dgm:t>
    </dgm:pt>
    <dgm:pt modelId="{066AB931-58FC-4D66-A928-4071B2B36572}">
      <dgm:prSet custT="1"/>
      <dgm:spPr>
        <a:solidFill>
          <a:srgbClr val="FFC000"/>
        </a:solidFill>
      </dgm:spPr>
      <dgm:t>
        <a:bodyPr/>
        <a:lstStyle/>
        <a:p>
          <a:pPr rtl="0"/>
          <a:r>
            <a:rPr lang="en-US" sz="2400" b="1" dirty="0">
              <a:solidFill>
                <a:srgbClr val="00B0F0"/>
              </a:solidFill>
            </a:rPr>
            <a:t>Mining License </a:t>
          </a:r>
          <a:r>
            <a:rPr lang="en-US" sz="2400" b="1" dirty="0"/>
            <a:t>issued by </a:t>
          </a:r>
          <a:r>
            <a:rPr lang="en-US" sz="2200" b="1" dirty="0"/>
            <a:t>Minister</a:t>
          </a:r>
          <a:r>
            <a:rPr lang="en-US" sz="2400" b="1" dirty="0"/>
            <a:t> for Lands &amp; 	Natural Resources</a:t>
          </a:r>
          <a:endParaRPr lang="en-US" sz="2400" dirty="0"/>
        </a:p>
      </dgm:t>
    </dgm:pt>
    <dgm:pt modelId="{CBEE80EC-843C-46B4-A214-82B988F3B4E6}" type="parTrans" cxnId="{743FE512-D761-4215-B39F-D578027176FE}">
      <dgm:prSet/>
      <dgm:spPr/>
      <dgm:t>
        <a:bodyPr/>
        <a:lstStyle/>
        <a:p>
          <a:endParaRPr lang="en-US" sz="2400"/>
        </a:p>
      </dgm:t>
    </dgm:pt>
    <dgm:pt modelId="{E34E45AE-E933-42F5-8EB8-9156FC9AA777}" type="sibTrans" cxnId="{743FE512-D761-4215-B39F-D578027176FE}">
      <dgm:prSet/>
      <dgm:spPr/>
      <dgm:t>
        <a:bodyPr/>
        <a:lstStyle/>
        <a:p>
          <a:endParaRPr lang="en-US" sz="2400"/>
        </a:p>
      </dgm:t>
    </dgm:pt>
    <dgm:pt modelId="{2CCFE926-5FF9-4F06-A3FF-1828D29C3522}">
      <dgm:prSet custT="1"/>
      <dgm:spPr>
        <a:solidFill>
          <a:srgbClr val="92D050"/>
        </a:solidFill>
      </dgm:spPr>
      <dgm:t>
        <a:bodyPr/>
        <a:lstStyle/>
        <a:p>
          <a:pPr rtl="0"/>
          <a:r>
            <a:rPr lang="en-US" sz="2400" b="1" dirty="0">
              <a:solidFill>
                <a:srgbClr val="00B050"/>
              </a:solidFill>
            </a:rPr>
            <a:t>  </a:t>
          </a:r>
          <a:r>
            <a:rPr lang="en-US" sz="2300" b="1" dirty="0">
              <a:solidFill>
                <a:srgbClr val="00B050"/>
              </a:solidFill>
            </a:rPr>
            <a:t>Environmental Permit </a:t>
          </a:r>
          <a:r>
            <a:rPr lang="en-US" sz="2300" b="1" dirty="0"/>
            <a:t>issued by the EPA  [Act 703, Section 18]</a:t>
          </a:r>
          <a:endParaRPr lang="en-US" sz="2300" dirty="0"/>
        </a:p>
      </dgm:t>
    </dgm:pt>
    <dgm:pt modelId="{C046F694-CED1-4753-807B-AD7CC54435D3}" type="parTrans" cxnId="{C232DC4B-57B5-40FF-AB1E-090F81675CFD}">
      <dgm:prSet/>
      <dgm:spPr/>
      <dgm:t>
        <a:bodyPr/>
        <a:lstStyle/>
        <a:p>
          <a:endParaRPr lang="en-US" sz="2400"/>
        </a:p>
      </dgm:t>
    </dgm:pt>
    <dgm:pt modelId="{F4C8B147-90FE-44A8-A4CA-F9064032BD01}" type="sibTrans" cxnId="{C232DC4B-57B5-40FF-AB1E-090F81675CFD}">
      <dgm:prSet/>
      <dgm:spPr/>
      <dgm:t>
        <a:bodyPr/>
        <a:lstStyle/>
        <a:p>
          <a:endParaRPr lang="en-US" sz="2400"/>
        </a:p>
      </dgm:t>
    </dgm:pt>
    <dgm:pt modelId="{E2BAAB74-1B61-43DE-818B-064281CB17DD}">
      <dgm:prSet custT="1"/>
      <dgm:spPr>
        <a:solidFill>
          <a:srgbClr val="FFFF00"/>
        </a:solidFill>
      </dgm:spPr>
      <dgm:t>
        <a:bodyPr/>
        <a:lstStyle/>
        <a:p>
          <a:pPr rtl="0"/>
          <a:r>
            <a:rPr lang="en-US" sz="2400" b="1" dirty="0">
              <a:solidFill>
                <a:srgbClr val="CC9900"/>
              </a:solidFill>
            </a:rPr>
            <a:t>Operating Permit </a:t>
          </a:r>
          <a:r>
            <a:rPr lang="en-US" sz="2400" b="1" dirty="0"/>
            <a:t>issued by the ID of Minerals Commission [Act 703 Section 102]</a:t>
          </a:r>
        </a:p>
      </dgm:t>
    </dgm:pt>
    <dgm:pt modelId="{6C082460-B2E2-4A12-812C-4BC8687A3F4B}" type="parTrans" cxnId="{0B818308-C9E8-45B7-B31C-201FB9FA8CCD}">
      <dgm:prSet/>
      <dgm:spPr/>
      <dgm:t>
        <a:bodyPr/>
        <a:lstStyle/>
        <a:p>
          <a:endParaRPr lang="en-US" sz="2400"/>
        </a:p>
      </dgm:t>
    </dgm:pt>
    <dgm:pt modelId="{2AE8D55C-DC16-4EDE-8DC0-9F630AAC588A}" type="sibTrans" cxnId="{0B818308-C9E8-45B7-B31C-201FB9FA8CCD}">
      <dgm:prSet/>
      <dgm:spPr/>
      <dgm:t>
        <a:bodyPr/>
        <a:lstStyle/>
        <a:p>
          <a:endParaRPr lang="en-US" sz="2400"/>
        </a:p>
      </dgm:t>
    </dgm:pt>
    <dgm:pt modelId="{C5A3B46B-BB0E-440F-92B3-AA33693EF508}" type="pres">
      <dgm:prSet presAssocID="{6A7D2C01-0BD4-45D9-845E-BC62BB766CA1}" presName="linearFlow" presStyleCnt="0">
        <dgm:presLayoutVars>
          <dgm:dir/>
          <dgm:resizeHandles val="exact"/>
        </dgm:presLayoutVars>
      </dgm:prSet>
      <dgm:spPr/>
    </dgm:pt>
    <dgm:pt modelId="{5DFEF87B-C6E5-4881-B483-836426A0317D}" type="pres">
      <dgm:prSet presAssocID="{066AB931-58FC-4D66-A928-4071B2B36572}" presName="composite" presStyleCnt="0"/>
      <dgm:spPr/>
    </dgm:pt>
    <dgm:pt modelId="{1D31B46F-ECB5-4C46-9C59-6201162CA974}" type="pres">
      <dgm:prSet presAssocID="{066AB931-58FC-4D66-A928-4071B2B36572}" presName="imgShp" presStyleLbl="fgImgPlace1" presStyleIdx="0" presStyleCnt="3" custScaleX="93929" custLinFactX="-64397" custLinFactNeighborX="-100000" custLinFactNeighborY="-4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dgm:spPr>
    </dgm:pt>
    <dgm:pt modelId="{C525BCE0-15E5-40A6-90B6-7DEB9095D043}" type="pres">
      <dgm:prSet presAssocID="{066AB931-58FC-4D66-A928-4071B2B36572}" presName="txShp" presStyleLbl="node1" presStyleIdx="0" presStyleCnt="3" custScaleX="147512">
        <dgm:presLayoutVars>
          <dgm:bulletEnabled val="1"/>
        </dgm:presLayoutVars>
      </dgm:prSet>
      <dgm:spPr/>
    </dgm:pt>
    <dgm:pt modelId="{34EDCAAE-E90F-4C1E-B437-88830C941B09}" type="pres">
      <dgm:prSet presAssocID="{E34E45AE-E933-42F5-8EB8-9156FC9AA777}" presName="spacing" presStyleCnt="0"/>
      <dgm:spPr/>
    </dgm:pt>
    <dgm:pt modelId="{F7431D78-D517-4E04-B9C3-A49D23849395}" type="pres">
      <dgm:prSet presAssocID="{2CCFE926-5FF9-4F06-A3FF-1828D29C3522}" presName="composite" presStyleCnt="0"/>
      <dgm:spPr/>
    </dgm:pt>
    <dgm:pt modelId="{D91ED9B3-31C5-4873-A6FB-B545CEAE465F}" type="pres">
      <dgm:prSet presAssocID="{2CCFE926-5FF9-4F06-A3FF-1828D29C3522}" presName="imgShp" presStyleLbl="fgImgPlace1" presStyleIdx="1" presStyleCnt="3" custScaleX="88359" custLinFactX="-64397" custLinFactNeighborX="-100000" custLinFactNeighborY="-432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C6544E31-C7A5-447D-9EFA-DC14CBF5C235}" type="pres">
      <dgm:prSet presAssocID="{2CCFE926-5FF9-4F06-A3FF-1828D29C3522}" presName="txShp" presStyleLbl="node1" presStyleIdx="1" presStyleCnt="3" custScaleX="149123" custLinFactNeighborX="-1969" custLinFactNeighborY="-4323">
        <dgm:presLayoutVars>
          <dgm:bulletEnabled val="1"/>
        </dgm:presLayoutVars>
      </dgm:prSet>
      <dgm:spPr/>
    </dgm:pt>
    <dgm:pt modelId="{864698B8-64E0-4787-A0F3-043955DF1DC2}" type="pres">
      <dgm:prSet presAssocID="{F4C8B147-90FE-44A8-A4CA-F9064032BD01}" presName="spacing" presStyleCnt="0"/>
      <dgm:spPr/>
    </dgm:pt>
    <dgm:pt modelId="{95500AE1-4945-4214-B085-92AF2BB01BB9}" type="pres">
      <dgm:prSet presAssocID="{E2BAAB74-1B61-43DE-818B-064281CB17DD}" presName="composite" presStyleCnt="0"/>
      <dgm:spPr/>
    </dgm:pt>
    <dgm:pt modelId="{84EB9D89-17C3-4446-9F76-DCBE7F4BE9D0}" type="pres">
      <dgm:prSet presAssocID="{E2BAAB74-1B61-43DE-818B-064281CB17DD}" presName="imgShp" presStyleLbl="fgImgPlace1" presStyleIdx="2" presStyleCnt="3" custScaleX="85645" custScaleY="117692" custLinFactNeighborX="-98272" custLinFactNeighborY="-8901"/>
      <dgm:spPr>
        <a:blipFill rotWithShape="1">
          <a:blip xmlns:r="http://schemas.openxmlformats.org/officeDocument/2006/relationships" r:embed="rId3"/>
          <a:srcRect/>
          <a:stretch>
            <a:fillRect l="-9000" r="-9000"/>
          </a:stretch>
        </a:blipFill>
      </dgm:spPr>
    </dgm:pt>
    <dgm:pt modelId="{ECE71B7D-4EA4-4C54-8010-6569832946E6}" type="pres">
      <dgm:prSet presAssocID="{E2BAAB74-1B61-43DE-818B-064281CB17DD}" presName="txShp" presStyleLbl="node1" presStyleIdx="2" presStyleCnt="3" custScaleX="147691" custScaleY="119132">
        <dgm:presLayoutVars>
          <dgm:bulletEnabled val="1"/>
        </dgm:presLayoutVars>
      </dgm:prSet>
      <dgm:spPr/>
    </dgm:pt>
  </dgm:ptLst>
  <dgm:cxnLst>
    <dgm:cxn modelId="{96850500-0758-46E9-BCFB-5609B2191C80}" type="presOf" srcId="{066AB931-58FC-4D66-A928-4071B2B36572}" destId="{C525BCE0-15E5-40A6-90B6-7DEB9095D043}" srcOrd="0" destOrd="0" presId="urn:microsoft.com/office/officeart/2005/8/layout/vList3#1"/>
    <dgm:cxn modelId="{0B818308-C9E8-45B7-B31C-201FB9FA8CCD}" srcId="{6A7D2C01-0BD4-45D9-845E-BC62BB766CA1}" destId="{E2BAAB74-1B61-43DE-818B-064281CB17DD}" srcOrd="2" destOrd="0" parTransId="{6C082460-B2E2-4A12-812C-4BC8687A3F4B}" sibTransId="{2AE8D55C-DC16-4EDE-8DC0-9F630AAC588A}"/>
    <dgm:cxn modelId="{743FE512-D761-4215-B39F-D578027176FE}" srcId="{6A7D2C01-0BD4-45D9-845E-BC62BB766CA1}" destId="{066AB931-58FC-4D66-A928-4071B2B36572}" srcOrd="0" destOrd="0" parTransId="{CBEE80EC-843C-46B4-A214-82B988F3B4E6}" sibTransId="{E34E45AE-E933-42F5-8EB8-9156FC9AA777}"/>
    <dgm:cxn modelId="{CA5FA115-5C79-450A-AD62-D7D30071C314}" type="presOf" srcId="{E2BAAB74-1B61-43DE-818B-064281CB17DD}" destId="{ECE71B7D-4EA4-4C54-8010-6569832946E6}" srcOrd="0" destOrd="0" presId="urn:microsoft.com/office/officeart/2005/8/layout/vList3#1"/>
    <dgm:cxn modelId="{57FEB31C-2B86-4B6F-A1C1-571B07168416}" type="presOf" srcId="{6A7D2C01-0BD4-45D9-845E-BC62BB766CA1}" destId="{C5A3B46B-BB0E-440F-92B3-AA33693EF508}" srcOrd="0" destOrd="0" presId="urn:microsoft.com/office/officeart/2005/8/layout/vList3#1"/>
    <dgm:cxn modelId="{4EC91446-2B07-4D75-BC16-B1B8F5A260FC}" type="presOf" srcId="{2CCFE926-5FF9-4F06-A3FF-1828D29C3522}" destId="{C6544E31-C7A5-447D-9EFA-DC14CBF5C235}" srcOrd="0" destOrd="0" presId="urn:microsoft.com/office/officeart/2005/8/layout/vList3#1"/>
    <dgm:cxn modelId="{C232DC4B-57B5-40FF-AB1E-090F81675CFD}" srcId="{6A7D2C01-0BD4-45D9-845E-BC62BB766CA1}" destId="{2CCFE926-5FF9-4F06-A3FF-1828D29C3522}" srcOrd="1" destOrd="0" parTransId="{C046F694-CED1-4753-807B-AD7CC54435D3}" sibTransId="{F4C8B147-90FE-44A8-A4CA-F9064032BD01}"/>
    <dgm:cxn modelId="{9615A11D-D3B4-4FCF-ABAB-A87F4CBBB5C0}" type="presParOf" srcId="{C5A3B46B-BB0E-440F-92B3-AA33693EF508}" destId="{5DFEF87B-C6E5-4881-B483-836426A0317D}" srcOrd="0" destOrd="0" presId="urn:microsoft.com/office/officeart/2005/8/layout/vList3#1"/>
    <dgm:cxn modelId="{285986FE-7570-4886-B13D-01E4C0D17284}" type="presParOf" srcId="{5DFEF87B-C6E5-4881-B483-836426A0317D}" destId="{1D31B46F-ECB5-4C46-9C59-6201162CA974}" srcOrd="0" destOrd="0" presId="urn:microsoft.com/office/officeart/2005/8/layout/vList3#1"/>
    <dgm:cxn modelId="{299212C4-4530-4870-BAFB-8D37631E3D69}" type="presParOf" srcId="{5DFEF87B-C6E5-4881-B483-836426A0317D}" destId="{C525BCE0-15E5-40A6-90B6-7DEB9095D043}" srcOrd="1" destOrd="0" presId="urn:microsoft.com/office/officeart/2005/8/layout/vList3#1"/>
    <dgm:cxn modelId="{995325FB-7A21-47C9-AB6C-281C977E4B9F}" type="presParOf" srcId="{C5A3B46B-BB0E-440F-92B3-AA33693EF508}" destId="{34EDCAAE-E90F-4C1E-B437-88830C941B09}" srcOrd="1" destOrd="0" presId="urn:microsoft.com/office/officeart/2005/8/layout/vList3#1"/>
    <dgm:cxn modelId="{04368796-28C3-4690-B5A0-CA6A1BB8311C}" type="presParOf" srcId="{C5A3B46B-BB0E-440F-92B3-AA33693EF508}" destId="{F7431D78-D517-4E04-B9C3-A49D23849395}" srcOrd="2" destOrd="0" presId="urn:microsoft.com/office/officeart/2005/8/layout/vList3#1"/>
    <dgm:cxn modelId="{0CB6FA96-7274-441E-AAB0-EF0E7DE19C86}" type="presParOf" srcId="{F7431D78-D517-4E04-B9C3-A49D23849395}" destId="{D91ED9B3-31C5-4873-A6FB-B545CEAE465F}" srcOrd="0" destOrd="0" presId="urn:microsoft.com/office/officeart/2005/8/layout/vList3#1"/>
    <dgm:cxn modelId="{01A2A9B0-88A8-4E7D-9166-6D3E9C4BEADD}" type="presParOf" srcId="{F7431D78-D517-4E04-B9C3-A49D23849395}" destId="{C6544E31-C7A5-447D-9EFA-DC14CBF5C235}" srcOrd="1" destOrd="0" presId="urn:microsoft.com/office/officeart/2005/8/layout/vList3#1"/>
    <dgm:cxn modelId="{1A15DFDF-B765-4781-89BF-957725F6140C}" type="presParOf" srcId="{C5A3B46B-BB0E-440F-92B3-AA33693EF508}" destId="{864698B8-64E0-4787-A0F3-043955DF1DC2}" srcOrd="3" destOrd="0" presId="urn:microsoft.com/office/officeart/2005/8/layout/vList3#1"/>
    <dgm:cxn modelId="{911A108B-0C39-45AB-8E95-04FFA68F1672}" type="presParOf" srcId="{C5A3B46B-BB0E-440F-92B3-AA33693EF508}" destId="{95500AE1-4945-4214-B085-92AF2BB01BB9}" srcOrd="4" destOrd="0" presId="urn:microsoft.com/office/officeart/2005/8/layout/vList3#1"/>
    <dgm:cxn modelId="{F901470E-169E-4C7B-A545-69D9487C8BD2}" type="presParOf" srcId="{95500AE1-4945-4214-B085-92AF2BB01BB9}" destId="{84EB9D89-17C3-4446-9F76-DCBE7F4BE9D0}" srcOrd="0" destOrd="0" presId="urn:microsoft.com/office/officeart/2005/8/layout/vList3#1"/>
    <dgm:cxn modelId="{D1A45A34-64BC-4F52-A896-457F7F55B2B7}" type="presParOf" srcId="{95500AE1-4945-4214-B085-92AF2BB01BB9}" destId="{ECE71B7D-4EA4-4C54-8010-6569832946E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43E77-FEB5-4E3E-B830-941EC2D16A32}">
      <dsp:nvSpPr>
        <dsp:cNvPr id="0" name=""/>
        <dsp:cNvSpPr/>
      </dsp:nvSpPr>
      <dsp:spPr>
        <a:xfrm>
          <a:off x="0" y="87492"/>
          <a:ext cx="8763000" cy="1580963"/>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ct val="35000"/>
            </a:spcAft>
            <a:buNone/>
          </a:pPr>
          <a:r>
            <a:rPr lang="en-US" sz="2400" b="1" kern="1200" dirty="0"/>
            <a:t>PRESENTATION AT MINING GOVERNANCE FORUM</a:t>
          </a:r>
        </a:p>
        <a:p>
          <a:pPr marL="0" lvl="0" indent="0" algn="ctr" defTabSz="1066800" rtl="0">
            <a:lnSpc>
              <a:spcPct val="100000"/>
            </a:lnSpc>
            <a:spcBef>
              <a:spcPct val="0"/>
            </a:spcBef>
            <a:spcAft>
              <a:spcPct val="35000"/>
            </a:spcAft>
            <a:buNone/>
          </a:pPr>
          <a:r>
            <a:rPr lang="en-US" sz="2400" b="1" kern="1200" dirty="0"/>
            <a:t>LA FALAISE HOTEL, YAOUNDE, CAMEROON. </a:t>
          </a:r>
        </a:p>
        <a:p>
          <a:pPr marL="0" lvl="0" indent="0" algn="ctr" defTabSz="1066800" rtl="0">
            <a:lnSpc>
              <a:spcPct val="100000"/>
            </a:lnSpc>
            <a:spcBef>
              <a:spcPct val="0"/>
            </a:spcBef>
            <a:spcAft>
              <a:spcPct val="35000"/>
            </a:spcAft>
            <a:buNone/>
          </a:pPr>
          <a:r>
            <a:rPr lang="en-US" sz="2400" b="1" kern="1200" dirty="0"/>
            <a:t>JANUARY 18 – 20, 2023</a:t>
          </a:r>
        </a:p>
      </dsp:txBody>
      <dsp:txXfrm>
        <a:off x="77176" y="164668"/>
        <a:ext cx="8608648" cy="14266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5CB37-5730-42EE-B817-72E4CD038647}">
      <dsp:nvSpPr>
        <dsp:cNvPr id="0" name=""/>
        <dsp:cNvSpPr/>
      </dsp:nvSpPr>
      <dsp:spPr>
        <a:xfrm>
          <a:off x="685792" y="582"/>
          <a:ext cx="7391415" cy="821159"/>
        </a:xfrm>
        <a:prstGeom prst="round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OFFICES OF THE  MINERALS COMMISSION</a:t>
          </a:r>
        </a:p>
      </dsp:txBody>
      <dsp:txXfrm>
        <a:off x="725878" y="40668"/>
        <a:ext cx="7311243" cy="7409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9A3D1-8059-4857-A85E-40EBBDA8A762}">
      <dsp:nvSpPr>
        <dsp:cNvPr id="0" name=""/>
        <dsp:cNvSpPr/>
      </dsp:nvSpPr>
      <dsp:spPr>
        <a:xfrm>
          <a:off x="0" y="3957"/>
          <a:ext cx="8915400" cy="599215"/>
        </a:xfrm>
        <a:prstGeom prst="roundRect">
          <a:avLst/>
        </a:prstGeom>
        <a:solidFill>
          <a:schemeClr val="accent6">
            <a:lumMod val="20000"/>
            <a:lumOff val="80000"/>
          </a:schemeClr>
        </a:solidFill>
        <a:ln>
          <a:solidFill>
            <a:schemeClr val="tx2"/>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effectLst/>
            </a:rPr>
            <a:t>1. Identify Area of Interest and Conduct Search  at the Minerals Commission</a:t>
          </a:r>
        </a:p>
      </dsp:txBody>
      <dsp:txXfrm>
        <a:off x="29251" y="33208"/>
        <a:ext cx="8856898" cy="540713"/>
      </dsp:txXfrm>
    </dsp:sp>
    <dsp:sp modelId="{A91C22BE-1D99-4254-B789-5C611270694B}">
      <dsp:nvSpPr>
        <dsp:cNvPr id="0" name=""/>
        <dsp:cNvSpPr/>
      </dsp:nvSpPr>
      <dsp:spPr>
        <a:xfrm>
          <a:off x="0" y="613831"/>
          <a:ext cx="8915400" cy="599215"/>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effectLst/>
            </a:rPr>
            <a:t>2. Apply  for Licence and pay Processing Fees</a:t>
          </a:r>
        </a:p>
      </dsp:txBody>
      <dsp:txXfrm>
        <a:off x="29251" y="643082"/>
        <a:ext cx="8856898" cy="540713"/>
      </dsp:txXfrm>
    </dsp:sp>
    <dsp:sp modelId="{036F8340-BB48-4A24-9EF0-A05B5B647F41}">
      <dsp:nvSpPr>
        <dsp:cNvPr id="0" name=""/>
        <dsp:cNvSpPr/>
      </dsp:nvSpPr>
      <dsp:spPr>
        <a:xfrm>
          <a:off x="0" y="1223706"/>
          <a:ext cx="8915400" cy="599215"/>
        </a:xfrm>
        <a:prstGeom prst="round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285750" lvl="0" indent="-285750" algn="l" defTabSz="800100" rtl="0">
            <a:lnSpc>
              <a:spcPct val="90000"/>
            </a:lnSpc>
            <a:spcBef>
              <a:spcPct val="0"/>
            </a:spcBef>
            <a:spcAft>
              <a:spcPct val="35000"/>
            </a:spcAft>
            <a:buNone/>
          </a:pPr>
          <a:r>
            <a:rPr lang="en-US" sz="1800" b="1" kern="1200" dirty="0">
              <a:solidFill>
                <a:schemeClr val="tx1"/>
              </a:solidFill>
              <a:effectLst/>
            </a:rPr>
            <a:t>3. Inspection by District Officers  and    Gazette.  Notification of Gazette to stakeholders: MMDCEs, Traditional Authorities, Communities, etc.</a:t>
          </a:r>
        </a:p>
      </dsp:txBody>
      <dsp:txXfrm>
        <a:off x="29251" y="1252957"/>
        <a:ext cx="8856898" cy="540713"/>
      </dsp:txXfrm>
    </dsp:sp>
    <dsp:sp modelId="{DA60A3CB-EB8F-4C6E-BE28-48188625486D}">
      <dsp:nvSpPr>
        <dsp:cNvPr id="0" name=""/>
        <dsp:cNvSpPr/>
      </dsp:nvSpPr>
      <dsp:spPr>
        <a:xfrm>
          <a:off x="0" y="1833580"/>
          <a:ext cx="8915400" cy="599215"/>
        </a:xfrm>
        <a:prstGeom prst="round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effectLst/>
            </a:rPr>
            <a:t>4. Evaluation of Application at the Minerals Commission [Head Office]</a:t>
          </a:r>
        </a:p>
      </dsp:txBody>
      <dsp:txXfrm>
        <a:off x="29251" y="1862831"/>
        <a:ext cx="8856898" cy="540713"/>
      </dsp:txXfrm>
    </dsp:sp>
    <dsp:sp modelId="{1A40E2D7-F5F5-412F-A3AF-6D3B7B64FE87}">
      <dsp:nvSpPr>
        <dsp:cNvPr id="0" name=""/>
        <dsp:cNvSpPr/>
      </dsp:nvSpPr>
      <dsp:spPr>
        <a:xfrm>
          <a:off x="0" y="2443455"/>
          <a:ext cx="8915400" cy="5992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5. Recommendation to the sector Minister for approval</a:t>
          </a:r>
        </a:p>
      </dsp:txBody>
      <dsp:txXfrm>
        <a:off x="29251" y="2472706"/>
        <a:ext cx="8856898" cy="540713"/>
      </dsp:txXfrm>
    </dsp:sp>
    <dsp:sp modelId="{6D1282DA-80BF-4661-8F8C-45657E81632D}">
      <dsp:nvSpPr>
        <dsp:cNvPr id="0" name=""/>
        <dsp:cNvSpPr/>
      </dsp:nvSpPr>
      <dsp:spPr>
        <a:xfrm>
          <a:off x="0" y="3053329"/>
          <a:ext cx="8915400" cy="599215"/>
        </a:xfrm>
        <a:prstGeom prst="round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effectLst/>
            </a:rPr>
            <a:t>[a] Offer Letter to Applicant, [b] Payment of Annual Mineral Right (Consideration) Fee &amp; Annual Ground Rent and [c] Signing of </a:t>
          </a:r>
          <a:r>
            <a:rPr lang="en-US" sz="2000" b="1" kern="1200" dirty="0" err="1">
              <a:solidFill>
                <a:schemeClr val="tx1"/>
              </a:solidFill>
              <a:effectLst/>
            </a:rPr>
            <a:t>Licence</a:t>
          </a:r>
          <a:r>
            <a:rPr lang="en-US" sz="2000" b="1" kern="1200" dirty="0">
              <a:solidFill>
                <a:schemeClr val="tx1"/>
              </a:solidFill>
              <a:effectLst/>
            </a:rPr>
            <a:t> Agreement by Applicant</a:t>
          </a:r>
        </a:p>
      </dsp:txBody>
      <dsp:txXfrm>
        <a:off x="29251" y="3082580"/>
        <a:ext cx="8856898" cy="540713"/>
      </dsp:txXfrm>
    </dsp:sp>
    <dsp:sp modelId="{2BB1F781-1DCE-4BB1-BE40-BB2BAC065E20}">
      <dsp:nvSpPr>
        <dsp:cNvPr id="0" name=""/>
        <dsp:cNvSpPr/>
      </dsp:nvSpPr>
      <dsp:spPr>
        <a:xfrm>
          <a:off x="0" y="3663204"/>
          <a:ext cx="8915400" cy="599215"/>
        </a:xfrm>
        <a:prstGeom prst="round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effectLst/>
            </a:rPr>
            <a:t>6. Agreement Forwarded to the Minister for consideration &amp; Grant of </a:t>
          </a:r>
          <a:r>
            <a:rPr lang="en-US" sz="2000" b="1" kern="1200" dirty="0" err="1">
              <a:solidFill>
                <a:schemeClr val="tx1"/>
              </a:solidFill>
              <a:effectLst/>
            </a:rPr>
            <a:t>Licence</a:t>
          </a:r>
          <a:r>
            <a:rPr lang="en-US" sz="2000" b="1" kern="1200" dirty="0">
              <a:solidFill>
                <a:schemeClr val="tx1"/>
              </a:solidFill>
              <a:effectLst/>
            </a:rPr>
            <a:t> </a:t>
          </a:r>
        </a:p>
      </dsp:txBody>
      <dsp:txXfrm>
        <a:off x="29251" y="3692455"/>
        <a:ext cx="8856898" cy="540713"/>
      </dsp:txXfrm>
    </dsp:sp>
    <dsp:sp modelId="{F40A8991-3B10-4C5B-80D3-750553D93CB5}">
      <dsp:nvSpPr>
        <dsp:cNvPr id="0" name=""/>
        <dsp:cNvSpPr/>
      </dsp:nvSpPr>
      <dsp:spPr>
        <a:xfrm>
          <a:off x="0" y="4273078"/>
          <a:ext cx="8915400" cy="5992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effectLst/>
            </a:rPr>
            <a:t>7. Registration of Agreement: Courts, Land Valuation Division of LC</a:t>
          </a:r>
        </a:p>
      </dsp:txBody>
      <dsp:txXfrm>
        <a:off x="29251" y="4302329"/>
        <a:ext cx="8856898" cy="540713"/>
      </dsp:txXfrm>
    </dsp:sp>
    <dsp:sp modelId="{292D37CC-D6B0-43D4-9A9D-AD91F6E4D4DE}">
      <dsp:nvSpPr>
        <dsp:cNvPr id="0" name=""/>
        <dsp:cNvSpPr/>
      </dsp:nvSpPr>
      <dsp:spPr>
        <a:xfrm>
          <a:off x="0" y="4882953"/>
          <a:ext cx="8915400" cy="5992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effectLst/>
            </a:rPr>
            <a:t>8. Applicant Advised to Register with the  EPA ,and Obtain Environmental Permit</a:t>
          </a:r>
        </a:p>
      </dsp:txBody>
      <dsp:txXfrm>
        <a:off x="29251" y="4912204"/>
        <a:ext cx="8856898" cy="540713"/>
      </dsp:txXfrm>
    </dsp:sp>
    <dsp:sp modelId="{E525220E-BA05-45D5-A566-D0BCBB4DF230}">
      <dsp:nvSpPr>
        <dsp:cNvPr id="0" name=""/>
        <dsp:cNvSpPr/>
      </dsp:nvSpPr>
      <dsp:spPr>
        <a:xfrm>
          <a:off x="0" y="5492827"/>
          <a:ext cx="8915400" cy="5992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effectLst/>
            </a:rPr>
            <a:t>9. Obtain Operating Permit from the Inspectorate Division of MC</a:t>
          </a:r>
        </a:p>
      </dsp:txBody>
      <dsp:txXfrm>
        <a:off x="29251" y="5522078"/>
        <a:ext cx="8856898" cy="540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1501-9C2B-449E-9CC8-46051ED246D6}">
      <dsp:nvSpPr>
        <dsp:cNvPr id="0" name=""/>
        <dsp:cNvSpPr/>
      </dsp:nvSpPr>
      <dsp:spPr>
        <a:xfrm>
          <a:off x="-6019831" y="-1141049"/>
          <a:ext cx="7179696" cy="7179696"/>
        </a:xfrm>
        <a:prstGeom prst="blockArc">
          <a:avLst>
            <a:gd name="adj1" fmla="val 18900000"/>
            <a:gd name="adj2" fmla="val 2700000"/>
            <a:gd name="adj3" fmla="val 30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98769C-54AE-4380-8B30-7DCD6BBB330B}">
      <dsp:nvSpPr>
        <dsp:cNvPr id="0" name=""/>
        <dsp:cNvSpPr/>
      </dsp:nvSpPr>
      <dsp:spPr>
        <a:xfrm>
          <a:off x="374180" y="53157"/>
          <a:ext cx="8165211" cy="7065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73" tIns="50800" rIns="50800" bIns="50800" numCol="1" spcCol="1270" anchor="ctr" anchorCtr="0">
          <a:noAutofit/>
        </a:bodyPr>
        <a:lstStyle/>
        <a:p>
          <a:pPr marL="0" lvl="0" indent="0" algn="l" defTabSz="889000" rtl="0">
            <a:lnSpc>
              <a:spcPct val="90000"/>
            </a:lnSpc>
            <a:spcBef>
              <a:spcPct val="0"/>
            </a:spcBef>
            <a:spcAft>
              <a:spcPct val="35000"/>
            </a:spcAft>
            <a:buNone/>
          </a:pPr>
          <a:r>
            <a:rPr lang="en-GB" sz="2000" b="1" kern="1200" dirty="0"/>
            <a:t>Lack of geological information forces ASMs to operate by trial and error, resulting in frequent abandonment of sites and concessions.  </a:t>
          </a:r>
          <a:endParaRPr lang="en-US" sz="2000" b="1" kern="1200" dirty="0"/>
        </a:p>
      </dsp:txBody>
      <dsp:txXfrm>
        <a:off x="374180" y="53157"/>
        <a:ext cx="8165211" cy="706582"/>
      </dsp:txXfrm>
    </dsp:sp>
    <dsp:sp modelId="{C353DFC9-14DA-46B5-A816-3D94ADDA78AB}">
      <dsp:nvSpPr>
        <dsp:cNvPr id="0" name=""/>
        <dsp:cNvSpPr/>
      </dsp:nvSpPr>
      <dsp:spPr>
        <a:xfrm>
          <a:off x="71208" y="103476"/>
          <a:ext cx="605942" cy="60594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C77FD-58EC-4510-9721-6D55CBA16F72}">
      <dsp:nvSpPr>
        <dsp:cNvPr id="0" name=""/>
        <dsp:cNvSpPr/>
      </dsp:nvSpPr>
      <dsp:spPr>
        <a:xfrm>
          <a:off x="813168" y="833007"/>
          <a:ext cx="7726222" cy="6019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73" tIns="50800" rIns="50800" bIns="50800" numCol="1" spcCol="1270" anchor="ctr" anchorCtr="0">
          <a:noAutofit/>
        </a:bodyPr>
        <a:lstStyle/>
        <a:p>
          <a:pPr marL="0" lvl="0" indent="0" algn="l" defTabSz="889000" rtl="0">
            <a:lnSpc>
              <a:spcPct val="90000"/>
            </a:lnSpc>
            <a:spcBef>
              <a:spcPct val="0"/>
            </a:spcBef>
            <a:spcAft>
              <a:spcPct val="35000"/>
            </a:spcAft>
            <a:buNone/>
          </a:pPr>
          <a:r>
            <a:rPr lang="en-GB" sz="2000" b="1" kern="1200"/>
            <a:t>Lack of access to finance encourages dealings with foreigners.</a:t>
          </a:r>
          <a:endParaRPr lang="en-US" sz="2000" b="1" kern="1200"/>
        </a:p>
      </dsp:txBody>
      <dsp:txXfrm>
        <a:off x="813168" y="833007"/>
        <a:ext cx="7726222" cy="601996"/>
      </dsp:txXfrm>
    </dsp:sp>
    <dsp:sp modelId="{F590AE98-C800-4805-AE9D-D4A5044714E6}">
      <dsp:nvSpPr>
        <dsp:cNvPr id="0" name=""/>
        <dsp:cNvSpPr/>
      </dsp:nvSpPr>
      <dsp:spPr>
        <a:xfrm>
          <a:off x="510197" y="831034"/>
          <a:ext cx="605942" cy="60594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F4E98D-6332-4282-8D97-668970BFB7D3}">
      <dsp:nvSpPr>
        <dsp:cNvPr id="0" name=""/>
        <dsp:cNvSpPr/>
      </dsp:nvSpPr>
      <dsp:spPr>
        <a:xfrm>
          <a:off x="1053731" y="1563517"/>
          <a:ext cx="7485659" cy="5950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73" tIns="50800" rIns="50800" bIns="50800" numCol="1" spcCol="1270" anchor="ctr" anchorCtr="0">
          <a:noAutofit/>
        </a:bodyPr>
        <a:lstStyle/>
        <a:p>
          <a:pPr marL="0" lvl="0" indent="0" algn="l" defTabSz="889000" rtl="0">
            <a:lnSpc>
              <a:spcPct val="90000"/>
            </a:lnSpc>
            <a:spcBef>
              <a:spcPct val="0"/>
            </a:spcBef>
            <a:spcAft>
              <a:spcPct val="35000"/>
            </a:spcAft>
            <a:buNone/>
          </a:pPr>
          <a:r>
            <a:rPr lang="en-GB" sz="2000" b="1" kern="1200" dirty="0"/>
            <a:t>Generally insufficient mineable land available to prospective ASMs, hence the encroachment on L/S concessions. </a:t>
          </a:r>
          <a:endParaRPr lang="en-US" sz="2000" b="1" kern="1200" dirty="0"/>
        </a:p>
      </dsp:txBody>
      <dsp:txXfrm>
        <a:off x="1053731" y="1563517"/>
        <a:ext cx="7485659" cy="595025"/>
      </dsp:txXfrm>
    </dsp:sp>
    <dsp:sp modelId="{A5C3CC98-01C7-4E12-8FFE-090751C71D22}">
      <dsp:nvSpPr>
        <dsp:cNvPr id="0" name=""/>
        <dsp:cNvSpPr/>
      </dsp:nvSpPr>
      <dsp:spPr>
        <a:xfrm>
          <a:off x="750760" y="1558058"/>
          <a:ext cx="605942" cy="6059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8EE77-AE3E-4A13-A193-A1C689D657AA}">
      <dsp:nvSpPr>
        <dsp:cNvPr id="0" name=""/>
        <dsp:cNvSpPr/>
      </dsp:nvSpPr>
      <dsp:spPr>
        <a:xfrm>
          <a:off x="1130541" y="2294102"/>
          <a:ext cx="7408849" cy="58897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73"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Perceived complexity of licensing process.</a:t>
          </a:r>
        </a:p>
      </dsp:txBody>
      <dsp:txXfrm>
        <a:off x="1130541" y="2294102"/>
        <a:ext cx="7408849" cy="588971"/>
      </dsp:txXfrm>
    </dsp:sp>
    <dsp:sp modelId="{FC37D8BF-C656-4AE2-8DD9-6F8FB9F0F45C}">
      <dsp:nvSpPr>
        <dsp:cNvPr id="0" name=""/>
        <dsp:cNvSpPr/>
      </dsp:nvSpPr>
      <dsp:spPr>
        <a:xfrm>
          <a:off x="827570" y="2285616"/>
          <a:ext cx="605942" cy="60594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AEA1D-AAC4-4245-87B5-9A1B74AE0F42}">
      <dsp:nvSpPr>
        <dsp:cNvPr id="0" name=""/>
        <dsp:cNvSpPr/>
      </dsp:nvSpPr>
      <dsp:spPr>
        <a:xfrm>
          <a:off x="1058709" y="3053103"/>
          <a:ext cx="7475703" cy="52608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73"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Illegal Mining</a:t>
          </a:r>
        </a:p>
      </dsp:txBody>
      <dsp:txXfrm>
        <a:off x="1058709" y="3053103"/>
        <a:ext cx="7475703" cy="526084"/>
      </dsp:txXfrm>
    </dsp:sp>
    <dsp:sp modelId="{00C8A412-53C2-49A4-B6AD-8BBD1DCF7B08}">
      <dsp:nvSpPr>
        <dsp:cNvPr id="0" name=""/>
        <dsp:cNvSpPr/>
      </dsp:nvSpPr>
      <dsp:spPr>
        <a:xfrm>
          <a:off x="750760" y="3013173"/>
          <a:ext cx="605942" cy="605942"/>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39285-44CC-4D3F-BBE4-C4E36D6AE936}">
      <dsp:nvSpPr>
        <dsp:cNvPr id="0" name=""/>
        <dsp:cNvSpPr/>
      </dsp:nvSpPr>
      <dsp:spPr>
        <a:xfrm>
          <a:off x="1371619" y="3731588"/>
          <a:ext cx="6304597" cy="7484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73"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  Mining in unauthorized areas (water bodies, forest          	reserves, existing concessions etc.)</a:t>
          </a:r>
        </a:p>
      </dsp:txBody>
      <dsp:txXfrm>
        <a:off x="1371619" y="3731588"/>
        <a:ext cx="6304597" cy="748440"/>
      </dsp:txXfrm>
    </dsp:sp>
    <dsp:sp modelId="{6920878F-3E12-4A57-B64B-30114AD5D5FF}">
      <dsp:nvSpPr>
        <dsp:cNvPr id="0" name=""/>
        <dsp:cNvSpPr/>
      </dsp:nvSpPr>
      <dsp:spPr>
        <a:xfrm flipH="1">
          <a:off x="990600" y="3507161"/>
          <a:ext cx="659665" cy="104489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65B40-CCCA-4CED-BDC9-5D881CE9A1A7}">
      <dsp:nvSpPr>
        <dsp:cNvPr id="0" name=""/>
        <dsp:cNvSpPr/>
      </dsp:nvSpPr>
      <dsp:spPr>
        <a:xfrm>
          <a:off x="1828812" y="4421805"/>
          <a:ext cx="6478768" cy="75758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73"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Connivance of some chiefs, landowners and opinion leaders with foreigners to operate SSM on their lands.</a:t>
          </a:r>
        </a:p>
      </dsp:txBody>
      <dsp:txXfrm>
        <a:off x="1828812" y="4421805"/>
        <a:ext cx="6478768" cy="757583"/>
      </dsp:txXfrm>
    </dsp:sp>
    <dsp:sp modelId="{5E7441EF-A258-490A-9574-76CF7B039E9E}">
      <dsp:nvSpPr>
        <dsp:cNvPr id="0" name=""/>
        <dsp:cNvSpPr/>
      </dsp:nvSpPr>
      <dsp:spPr>
        <a:xfrm>
          <a:off x="1447800" y="4279454"/>
          <a:ext cx="605942" cy="10545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54B5-8D55-4855-94D1-476EAAB01EDB}">
      <dsp:nvSpPr>
        <dsp:cNvPr id="0" name=""/>
        <dsp:cNvSpPr/>
      </dsp:nvSpPr>
      <dsp:spPr>
        <a:xfrm>
          <a:off x="0" y="744"/>
          <a:ext cx="7467600" cy="761255"/>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TRANSFORMATION STRATEGIES</a:t>
          </a:r>
        </a:p>
      </dsp:txBody>
      <dsp:txXfrm>
        <a:off x="37161" y="37905"/>
        <a:ext cx="7393278" cy="6869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8A010-A85E-4EA0-93F5-7F2C599556B0}">
      <dsp:nvSpPr>
        <dsp:cNvPr id="0" name=""/>
        <dsp:cNvSpPr/>
      </dsp:nvSpPr>
      <dsp:spPr>
        <a:xfrm>
          <a:off x="0" y="0"/>
          <a:ext cx="4105609" cy="1415115"/>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mn-lt"/>
            </a:rPr>
            <a:t>Encouraging peer review among ASM operators</a:t>
          </a:r>
        </a:p>
      </dsp:txBody>
      <dsp:txXfrm>
        <a:off x="69080" y="69080"/>
        <a:ext cx="3967449" cy="1276955"/>
      </dsp:txXfrm>
    </dsp:sp>
    <dsp:sp modelId="{F345F35E-05D5-4B61-964B-1043D37B3CB8}">
      <dsp:nvSpPr>
        <dsp:cNvPr id="0" name=""/>
        <dsp:cNvSpPr/>
      </dsp:nvSpPr>
      <dsp:spPr>
        <a:xfrm>
          <a:off x="0" y="1520487"/>
          <a:ext cx="4105609" cy="1415115"/>
        </a:xfrm>
        <a:prstGeom prst="roundRect">
          <a:avLst/>
        </a:prstGeom>
        <a:solidFill>
          <a:schemeClr val="accent2">
            <a:hueOff val="-81595"/>
            <a:satOff val="-4716"/>
            <a:lumOff val="647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bg1"/>
              </a:solidFill>
            </a:rPr>
            <a:t>Active stakeholder engagement and commitment crucial to improving ASM</a:t>
          </a:r>
        </a:p>
      </dsp:txBody>
      <dsp:txXfrm>
        <a:off x="69080" y="1589567"/>
        <a:ext cx="3967449" cy="1276955"/>
      </dsp:txXfrm>
    </dsp:sp>
    <dsp:sp modelId="{06DA9B69-F00F-460D-85EE-542D6B7AA783}">
      <dsp:nvSpPr>
        <dsp:cNvPr id="0" name=""/>
        <dsp:cNvSpPr/>
      </dsp:nvSpPr>
      <dsp:spPr>
        <a:xfrm>
          <a:off x="0" y="2967121"/>
          <a:ext cx="4105609" cy="1415115"/>
        </a:xfrm>
        <a:prstGeom prst="roundRect">
          <a:avLst/>
        </a:prstGeom>
        <a:solidFill>
          <a:schemeClr val="accent2">
            <a:hueOff val="-163190"/>
            <a:satOff val="-9432"/>
            <a:lumOff val="1294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bg1"/>
              </a:solidFill>
            </a:rPr>
            <a:t>An integrated approach involving all relevant stakeholders is needed to address the multifaceted /complex challenges of ASM</a:t>
          </a:r>
        </a:p>
      </dsp:txBody>
      <dsp:txXfrm>
        <a:off x="69080" y="3036201"/>
        <a:ext cx="3967449" cy="127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C77B0-0895-4AD9-8E7D-F46CDF3B9020}">
      <dsp:nvSpPr>
        <dsp:cNvPr id="0" name=""/>
        <dsp:cNvSpPr/>
      </dsp:nvSpPr>
      <dsp:spPr>
        <a:xfrm rot="10800000">
          <a:off x="-1" y="446"/>
          <a:ext cx="7848603" cy="913507"/>
        </a:xfrm>
        <a:prstGeom prst="homePlat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2831" tIns="99060" rIns="184912"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BACKGROUND: Historical Overview of ASM </a:t>
          </a:r>
        </a:p>
      </dsp:txBody>
      <dsp:txXfrm rot="10800000">
        <a:off x="228376" y="446"/>
        <a:ext cx="7620226" cy="913507"/>
      </dsp:txXfrm>
    </dsp:sp>
    <dsp:sp modelId="{2D11B25C-6390-4D9F-87E4-8026F825C763}">
      <dsp:nvSpPr>
        <dsp:cNvPr id="0" name=""/>
        <dsp:cNvSpPr/>
      </dsp:nvSpPr>
      <dsp:spPr>
        <a:xfrm>
          <a:off x="0" y="0"/>
          <a:ext cx="534255" cy="913507"/>
        </a:xfrm>
        <a:prstGeom prst="ellipse">
          <a:avLst/>
        </a:prstGeom>
        <a:solidFill>
          <a:schemeClr val="accent5">
            <a:tint val="50000"/>
            <a:hueOff val="0"/>
            <a:satOff val="0"/>
            <a:lumOff val="0"/>
            <a:alphaOff val="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3D03D-697F-44DD-880C-A39E5862B470}">
      <dsp:nvSpPr>
        <dsp:cNvPr id="0" name=""/>
        <dsp:cNvSpPr/>
      </dsp:nvSpPr>
      <dsp:spPr>
        <a:xfrm>
          <a:off x="0" y="0"/>
          <a:ext cx="8458200" cy="1276113"/>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ASM is Reserved for Ghanaians</a:t>
          </a:r>
          <a:endParaRPr lang="en-US" sz="2800" b="1" kern="1200" dirty="0"/>
        </a:p>
      </dsp:txBody>
      <dsp:txXfrm>
        <a:off x="1824221" y="0"/>
        <a:ext cx="6633978" cy="1276113"/>
      </dsp:txXfrm>
    </dsp:sp>
    <dsp:sp modelId="{1ECBF508-9D23-452B-A196-DBCC6955E995}">
      <dsp:nvSpPr>
        <dsp:cNvPr id="0" name=""/>
        <dsp:cNvSpPr/>
      </dsp:nvSpPr>
      <dsp:spPr>
        <a:xfrm>
          <a:off x="139728" y="61081"/>
          <a:ext cx="1370651" cy="1166995"/>
        </a:xfrm>
        <a:prstGeom prst="roundRect">
          <a:avLst>
            <a:gd name="adj" fmla="val 10000"/>
          </a:avLst>
        </a:prstGeom>
        <a:gradFill rotWithShape="0">
          <a:gsLst>
            <a:gs pos="0">
              <a:schemeClr val="accent2">
                <a:tint val="50000"/>
                <a:hueOff val="0"/>
                <a:satOff val="0"/>
                <a:lumOff val="0"/>
                <a:alphaOff val="0"/>
                <a:shade val="15000"/>
                <a:satMod val="180000"/>
              </a:schemeClr>
            </a:gs>
            <a:gs pos="50000">
              <a:schemeClr val="accent2">
                <a:tint val="50000"/>
                <a:hueOff val="0"/>
                <a:satOff val="0"/>
                <a:lumOff val="0"/>
                <a:alphaOff val="0"/>
                <a:shade val="45000"/>
                <a:satMod val="170000"/>
              </a:schemeClr>
            </a:gs>
            <a:gs pos="70000">
              <a:schemeClr val="accent2">
                <a:tint val="50000"/>
                <a:hueOff val="0"/>
                <a:satOff val="0"/>
                <a:lumOff val="0"/>
                <a:alphaOff val="0"/>
                <a:tint val="99000"/>
                <a:shade val="65000"/>
                <a:satMod val="155000"/>
              </a:schemeClr>
            </a:gs>
            <a:gs pos="100000">
              <a:schemeClr val="accent2">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0A1DA0-75EE-417A-9EB5-069DB9F208F4}">
      <dsp:nvSpPr>
        <dsp:cNvPr id="0" name=""/>
        <dsp:cNvSpPr/>
      </dsp:nvSpPr>
      <dsp:spPr>
        <a:xfrm>
          <a:off x="0" y="1408694"/>
          <a:ext cx="8458200" cy="1631100"/>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ASMs would be Assisted to Improve upon their Operations; and</a:t>
          </a:r>
          <a:endParaRPr lang="en-US" sz="2800" b="1" kern="1200" dirty="0"/>
        </a:p>
      </dsp:txBody>
      <dsp:txXfrm>
        <a:off x="1824221" y="1408694"/>
        <a:ext cx="6633978" cy="1631100"/>
      </dsp:txXfrm>
    </dsp:sp>
    <dsp:sp modelId="{BCF4F09E-F2C7-486C-92CB-E71F10CC9666}">
      <dsp:nvSpPr>
        <dsp:cNvPr id="0" name=""/>
        <dsp:cNvSpPr/>
      </dsp:nvSpPr>
      <dsp:spPr>
        <a:xfrm>
          <a:off x="138781" y="1555566"/>
          <a:ext cx="1372545" cy="1354752"/>
        </a:xfrm>
        <a:prstGeom prst="roundRect">
          <a:avLst>
            <a:gd name="adj" fmla="val 10000"/>
          </a:avLst>
        </a:prstGeom>
        <a:gradFill rotWithShape="0">
          <a:gsLst>
            <a:gs pos="0">
              <a:schemeClr val="accent3">
                <a:tint val="50000"/>
                <a:hueOff val="0"/>
                <a:satOff val="0"/>
                <a:lumOff val="0"/>
                <a:alphaOff val="0"/>
                <a:shade val="15000"/>
                <a:satMod val="180000"/>
              </a:schemeClr>
            </a:gs>
            <a:gs pos="50000">
              <a:schemeClr val="accent3">
                <a:tint val="50000"/>
                <a:hueOff val="0"/>
                <a:satOff val="0"/>
                <a:lumOff val="0"/>
                <a:alphaOff val="0"/>
                <a:shade val="45000"/>
                <a:satMod val="170000"/>
              </a:schemeClr>
            </a:gs>
            <a:gs pos="70000">
              <a:schemeClr val="accent3">
                <a:tint val="50000"/>
                <a:hueOff val="0"/>
                <a:satOff val="0"/>
                <a:lumOff val="0"/>
                <a:alphaOff val="0"/>
                <a:tint val="99000"/>
                <a:shade val="65000"/>
                <a:satMod val="155000"/>
              </a:schemeClr>
            </a:gs>
            <a:gs pos="100000">
              <a:schemeClr val="accent3">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FA0510E-9B4A-4911-B858-5160F79C4A62}">
      <dsp:nvSpPr>
        <dsp:cNvPr id="0" name=""/>
        <dsp:cNvSpPr/>
      </dsp:nvSpPr>
      <dsp:spPr>
        <a:xfrm>
          <a:off x="0" y="3177126"/>
          <a:ext cx="8458200" cy="1325817"/>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b="1" kern="1200" dirty="0"/>
            <a:t>Govt will continue to ensure the use of Appropriate, Safe and Affordable Technologies in ASM</a:t>
          </a:r>
          <a:endParaRPr lang="en-US" sz="2800" b="1" kern="1200" dirty="0"/>
        </a:p>
      </dsp:txBody>
      <dsp:txXfrm>
        <a:off x="1824221" y="3177126"/>
        <a:ext cx="6633978" cy="1325817"/>
      </dsp:txXfrm>
    </dsp:sp>
    <dsp:sp modelId="{C113459A-04F1-4980-8185-B5F5FD7F84C2}">
      <dsp:nvSpPr>
        <dsp:cNvPr id="0" name=""/>
        <dsp:cNvSpPr/>
      </dsp:nvSpPr>
      <dsp:spPr>
        <a:xfrm>
          <a:off x="225901" y="3315831"/>
          <a:ext cx="1352584" cy="1060654"/>
        </a:xfrm>
        <a:prstGeom prst="roundRect">
          <a:avLst>
            <a:gd name="adj" fmla="val 10000"/>
          </a:avLst>
        </a:prstGeom>
        <a:gradFill rotWithShape="0">
          <a:gsLst>
            <a:gs pos="0">
              <a:schemeClr val="accent4">
                <a:tint val="50000"/>
                <a:hueOff val="0"/>
                <a:satOff val="0"/>
                <a:lumOff val="0"/>
                <a:alphaOff val="0"/>
                <a:shade val="15000"/>
                <a:satMod val="180000"/>
              </a:schemeClr>
            </a:gs>
            <a:gs pos="50000">
              <a:schemeClr val="accent4">
                <a:tint val="50000"/>
                <a:hueOff val="0"/>
                <a:satOff val="0"/>
                <a:lumOff val="0"/>
                <a:alphaOff val="0"/>
                <a:shade val="45000"/>
                <a:satMod val="170000"/>
              </a:schemeClr>
            </a:gs>
            <a:gs pos="70000">
              <a:schemeClr val="accent4">
                <a:tint val="50000"/>
                <a:hueOff val="0"/>
                <a:satOff val="0"/>
                <a:lumOff val="0"/>
                <a:alphaOff val="0"/>
                <a:tint val="99000"/>
                <a:shade val="65000"/>
                <a:satMod val="155000"/>
              </a:schemeClr>
            </a:gs>
            <a:gs pos="100000">
              <a:schemeClr val="accent4">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54B5-8D55-4855-94D1-476EAAB01EDB}">
      <dsp:nvSpPr>
        <dsp:cNvPr id="0" name=""/>
        <dsp:cNvSpPr/>
      </dsp:nvSpPr>
      <dsp:spPr>
        <a:xfrm>
          <a:off x="0" y="135316"/>
          <a:ext cx="7010400" cy="338968"/>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ASM Legal Framework Explained (1)</a:t>
          </a:r>
        </a:p>
      </dsp:txBody>
      <dsp:txXfrm>
        <a:off x="16547" y="151863"/>
        <a:ext cx="6977306" cy="3058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54B5-8D55-4855-94D1-476EAAB01EDB}">
      <dsp:nvSpPr>
        <dsp:cNvPr id="0" name=""/>
        <dsp:cNvSpPr/>
      </dsp:nvSpPr>
      <dsp:spPr>
        <a:xfrm>
          <a:off x="0" y="135316"/>
          <a:ext cx="7010400" cy="338968"/>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ASM Legal Framework Explained (1)</a:t>
          </a:r>
        </a:p>
      </dsp:txBody>
      <dsp:txXfrm>
        <a:off x="16547" y="151863"/>
        <a:ext cx="6977306" cy="305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54B5-8D55-4855-94D1-476EAAB01EDB}">
      <dsp:nvSpPr>
        <dsp:cNvPr id="0" name=""/>
        <dsp:cNvSpPr/>
      </dsp:nvSpPr>
      <dsp:spPr>
        <a:xfrm>
          <a:off x="0" y="135316"/>
          <a:ext cx="7010400" cy="338968"/>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ASM Legal Framework Explained (1)</a:t>
          </a:r>
        </a:p>
      </dsp:txBody>
      <dsp:txXfrm>
        <a:off x="16547" y="151863"/>
        <a:ext cx="6977306" cy="305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54B5-8D55-4855-94D1-476EAAB01EDB}">
      <dsp:nvSpPr>
        <dsp:cNvPr id="0" name=""/>
        <dsp:cNvSpPr/>
      </dsp:nvSpPr>
      <dsp:spPr>
        <a:xfrm>
          <a:off x="0" y="135316"/>
          <a:ext cx="7010400" cy="338968"/>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ASM Legal Framework Explained (1)</a:t>
          </a:r>
        </a:p>
      </dsp:txBody>
      <dsp:txXfrm>
        <a:off x="16547" y="151863"/>
        <a:ext cx="6977306" cy="3058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54B5-8D55-4855-94D1-476EAAB01EDB}">
      <dsp:nvSpPr>
        <dsp:cNvPr id="0" name=""/>
        <dsp:cNvSpPr/>
      </dsp:nvSpPr>
      <dsp:spPr>
        <a:xfrm>
          <a:off x="0" y="135316"/>
          <a:ext cx="7010400" cy="338968"/>
        </a:xfrm>
        <a:prstGeom prst="round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ASM Legal Framework Explained (1)</a:t>
          </a:r>
        </a:p>
      </dsp:txBody>
      <dsp:txXfrm>
        <a:off x="16547" y="151863"/>
        <a:ext cx="6977306" cy="305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5BCE0-15E5-40A6-90B6-7DEB9095D043}">
      <dsp:nvSpPr>
        <dsp:cNvPr id="0" name=""/>
        <dsp:cNvSpPr/>
      </dsp:nvSpPr>
      <dsp:spPr>
        <a:xfrm rot="10800000">
          <a:off x="84172" y="1837"/>
          <a:ext cx="8670855" cy="984634"/>
        </a:xfrm>
        <a:prstGeom prst="homePlate">
          <a:avLst/>
        </a:prstGeom>
        <a:solidFill>
          <a:srgbClr val="FFC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34196"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00B0F0"/>
              </a:solidFill>
            </a:rPr>
            <a:t>Mining License </a:t>
          </a:r>
          <a:r>
            <a:rPr lang="en-US" sz="2400" b="1" kern="1200" dirty="0"/>
            <a:t>issued by </a:t>
          </a:r>
          <a:r>
            <a:rPr lang="en-US" sz="2200" b="1" kern="1200" dirty="0"/>
            <a:t>Minister</a:t>
          </a:r>
          <a:r>
            <a:rPr lang="en-US" sz="2400" b="1" kern="1200" dirty="0"/>
            <a:t> for Lands &amp; 	Natural Resources</a:t>
          </a:r>
          <a:endParaRPr lang="en-US" sz="2400" kern="1200" dirty="0"/>
        </a:p>
      </dsp:txBody>
      <dsp:txXfrm rot="10800000">
        <a:off x="330330" y="1837"/>
        <a:ext cx="8424697" cy="984634"/>
      </dsp:txXfrm>
    </dsp:sp>
    <dsp:sp modelId="{1D31B46F-ECB5-4C46-9C59-6201162CA974}">
      <dsp:nvSpPr>
        <dsp:cNvPr id="0" name=""/>
        <dsp:cNvSpPr/>
      </dsp:nvSpPr>
      <dsp:spPr>
        <a:xfrm>
          <a:off x="0" y="1414"/>
          <a:ext cx="924857" cy="98463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tint val="4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C6544E31-C7A5-447D-9EFA-DC14CBF5C235}">
      <dsp:nvSpPr>
        <dsp:cNvPr id="0" name=""/>
        <dsp:cNvSpPr/>
      </dsp:nvSpPr>
      <dsp:spPr>
        <a:xfrm rot="10800000">
          <a:off x="0" y="1237827"/>
          <a:ext cx="8765551" cy="984634"/>
        </a:xfrm>
        <a:prstGeom prst="homePlate">
          <a:avLst/>
        </a:prstGeom>
        <a:solidFill>
          <a:srgbClr val="92D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34196"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00B050"/>
              </a:solidFill>
            </a:rPr>
            <a:t>  </a:t>
          </a:r>
          <a:r>
            <a:rPr lang="en-US" sz="2300" b="1" kern="1200" dirty="0">
              <a:solidFill>
                <a:srgbClr val="00B050"/>
              </a:solidFill>
            </a:rPr>
            <a:t>Environmental Permit </a:t>
          </a:r>
          <a:r>
            <a:rPr lang="en-US" sz="2300" b="1" kern="1200" dirty="0"/>
            <a:t>issued by the EPA  [Act 703, Section 18]</a:t>
          </a:r>
          <a:endParaRPr lang="en-US" sz="2300" kern="1200" dirty="0"/>
        </a:p>
      </dsp:txBody>
      <dsp:txXfrm rot="10800000">
        <a:off x="246158" y="1237827"/>
        <a:ext cx="8519393" cy="984634"/>
      </dsp:txXfrm>
    </dsp:sp>
    <dsp:sp modelId="{D91ED9B3-31C5-4873-A6FB-B545CEAE465F}">
      <dsp:nvSpPr>
        <dsp:cNvPr id="0" name=""/>
        <dsp:cNvSpPr/>
      </dsp:nvSpPr>
      <dsp:spPr>
        <a:xfrm>
          <a:off x="0" y="1237827"/>
          <a:ext cx="870012" cy="984634"/>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tint val="4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ECE71B7D-4EA4-4C54-8010-6569832946E6}">
      <dsp:nvSpPr>
        <dsp:cNvPr id="0" name=""/>
        <dsp:cNvSpPr/>
      </dsp:nvSpPr>
      <dsp:spPr>
        <a:xfrm rot="10800000">
          <a:off x="78911" y="2558947"/>
          <a:ext cx="8681377" cy="1173014"/>
        </a:xfrm>
        <a:prstGeom prst="homePlate">
          <a:avLst/>
        </a:prstGeom>
        <a:solidFill>
          <a:srgbClr val="FFFF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34196"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CC9900"/>
              </a:solidFill>
            </a:rPr>
            <a:t>Operating Permit </a:t>
          </a:r>
          <a:r>
            <a:rPr lang="en-US" sz="2400" b="1" kern="1200" dirty="0"/>
            <a:t>issued by the ID of Minerals Commission [Act 703 Section 102]</a:t>
          </a:r>
        </a:p>
      </dsp:txBody>
      <dsp:txXfrm rot="10800000">
        <a:off x="372164" y="2558947"/>
        <a:ext cx="8388124" cy="1173014"/>
      </dsp:txXfrm>
    </dsp:sp>
    <dsp:sp modelId="{84EB9D89-17C3-4446-9F76-DCBE7F4BE9D0}">
      <dsp:nvSpPr>
        <dsp:cNvPr id="0" name=""/>
        <dsp:cNvSpPr/>
      </dsp:nvSpPr>
      <dsp:spPr>
        <a:xfrm>
          <a:off x="91301" y="2478394"/>
          <a:ext cx="843289" cy="1158835"/>
        </a:xfrm>
        <a:prstGeom prst="ellipse">
          <a:avLst/>
        </a:prstGeom>
        <a:blipFill rotWithShape="1">
          <a:blip xmlns:r="http://schemas.openxmlformats.org/officeDocument/2006/relationships" r:embed="rId3"/>
          <a:srcRect/>
          <a:stretch>
            <a:fillRect l="-9000" r="-9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tint val="4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9925AA-93D8-43DD-8338-0070FB86CD4A}" type="datetimeFigureOut">
              <a:rPr lang="en-US" smtClean="0"/>
              <a:t>1/16/2023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E04712-E0BB-4CA8-BCB0-B37118E0602C}" type="slidenum">
              <a:rPr lang="en-US" smtClean="0"/>
              <a:t>‹#›</a:t>
            </a:fld>
            <a:endParaRPr lang="en-US"/>
          </a:p>
        </p:txBody>
      </p:sp>
    </p:spTree>
    <p:extLst>
      <p:ext uri="{BB962C8B-B14F-4D97-AF65-F5344CB8AC3E}">
        <p14:creationId xmlns:p14="http://schemas.microsoft.com/office/powerpoint/2010/main" val="363107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AB31025-C291-4EDC-A75C-13DEFA3A7A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660B2F6-A692-4A28-959E-4F1F529DC8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p:txBody>
      </p:sp>
      <p:sp>
        <p:nvSpPr>
          <p:cNvPr id="63492" name="Slide Number Placeholder 3">
            <a:extLst>
              <a:ext uri="{FF2B5EF4-FFF2-40B4-BE49-F238E27FC236}">
                <a16:creationId xmlns:a16="http://schemas.microsoft.com/office/drawing/2014/main" id="{64EA41D4-37A2-416B-B095-C323A4C28E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1335C1-4806-4F6A-9005-A7D5DA3E52C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CDCF27-BDD1-47D1-AE70-697528F118C6}" type="datetimeFigureOut">
              <a:rPr lang="en-US" smtClean="0"/>
              <a:t>1/16/2023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4FA6FF2-8DDE-4538-A355-DFB07563E1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CDCF27-BDD1-47D1-AE70-697528F118C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A6FF2-8DDE-4538-A355-DFB07563E1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CDCF27-BDD1-47D1-AE70-697528F118C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A6FF2-8DDE-4538-A355-DFB07563E1E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FDA40B86-51CC-471D-81AC-9CD482EC4756}"/>
              </a:ext>
            </a:extLst>
          </p:cNvPr>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3" name="Rectangle 18">
            <a:extLst>
              <a:ext uri="{FF2B5EF4-FFF2-40B4-BE49-F238E27FC236}">
                <a16:creationId xmlns:a16="http://schemas.microsoft.com/office/drawing/2014/main" id="{332976DA-BBF9-4A26-BC3A-22505D757308}"/>
              </a:ext>
            </a:extLst>
          </p:cNvPr>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4" name="Rectangle 19">
            <a:extLst>
              <a:ext uri="{FF2B5EF4-FFF2-40B4-BE49-F238E27FC236}">
                <a16:creationId xmlns:a16="http://schemas.microsoft.com/office/drawing/2014/main" id="{C7EDFDFC-2BC2-4BA3-8745-44EB928FD12D}"/>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D5BE0701-457E-4578-B107-3E40B04C1FA7}" type="slidenum">
              <a:rPr lang="en-US" altLang="en-US"/>
              <a:pPr>
                <a:defRPr/>
              </a:pPr>
              <a:t>‹#›</a:t>
            </a:fld>
            <a:endParaRPr lang="en-US" altLang="en-US"/>
          </a:p>
        </p:txBody>
      </p:sp>
    </p:spTree>
    <p:extLst>
      <p:ext uri="{BB962C8B-B14F-4D97-AF65-F5344CB8AC3E}">
        <p14:creationId xmlns:p14="http://schemas.microsoft.com/office/powerpoint/2010/main" val="180851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13C5D77-47B8-42B0-AC7F-82C63234556E}"/>
              </a:ext>
            </a:extLst>
          </p:cNvPr>
          <p:cNvSpPr>
            <a:spLocks noGrp="1"/>
          </p:cNvSpPr>
          <p:nvPr>
            <p:ph type="dt" sz="half" idx="10"/>
          </p:nvPr>
        </p:nvSpPr>
        <p:spPr/>
        <p:txBody>
          <a:bodyPr/>
          <a:lstStyle>
            <a:lvl1pPr>
              <a:defRPr/>
            </a:lvl1pPr>
          </a:lstStyle>
          <a:p>
            <a:pPr>
              <a:defRPr/>
            </a:pPr>
            <a:fld id="{02B02F1D-C556-412B-A473-43F18BA4BB6D}" type="datetimeFigureOut">
              <a:rPr lang="en-US"/>
              <a:pPr>
                <a:defRPr/>
              </a:pPr>
              <a:t>1/16/2023</a:t>
            </a:fld>
            <a:endParaRPr lang="en-US" dirty="0"/>
          </a:p>
        </p:txBody>
      </p:sp>
      <p:sp>
        <p:nvSpPr>
          <p:cNvPr id="5" name="Footer Placeholder 4">
            <a:extLst>
              <a:ext uri="{FF2B5EF4-FFF2-40B4-BE49-F238E27FC236}">
                <a16:creationId xmlns:a16="http://schemas.microsoft.com/office/drawing/2014/main" id="{6EB3C18A-AEAB-4F25-9C3F-411B14CF6F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5C31A7-F42B-416E-9807-22FDD1F20253}"/>
              </a:ext>
            </a:extLst>
          </p:cNvPr>
          <p:cNvSpPr>
            <a:spLocks noGrp="1"/>
          </p:cNvSpPr>
          <p:nvPr>
            <p:ph type="sldNum" sz="quarter" idx="12"/>
          </p:nvPr>
        </p:nvSpPr>
        <p:spPr/>
        <p:txBody>
          <a:bodyPr/>
          <a:lstStyle>
            <a:lvl1pPr>
              <a:defRPr/>
            </a:lvl1pPr>
          </a:lstStyle>
          <a:p>
            <a:pPr>
              <a:defRPr/>
            </a:pPr>
            <a:fld id="{0318C367-4F13-486D-95E7-0C5EA01ED091}" type="slidenum">
              <a:rPr lang="en-US" altLang="en-US"/>
              <a:pPr>
                <a:defRPr/>
              </a:pPr>
              <a:t>‹#›</a:t>
            </a:fld>
            <a:endParaRPr lang="en-US" altLang="en-US"/>
          </a:p>
        </p:txBody>
      </p:sp>
    </p:spTree>
    <p:extLst>
      <p:ext uri="{BB962C8B-B14F-4D97-AF65-F5344CB8AC3E}">
        <p14:creationId xmlns:p14="http://schemas.microsoft.com/office/powerpoint/2010/main" val="361761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3887-19C9-4FF9-9513-1E2E3E6093A6}"/>
              </a:ext>
            </a:extLst>
          </p:cNvPr>
          <p:cNvSpPr>
            <a:spLocks noGrp="1"/>
          </p:cNvSpPr>
          <p:nvPr>
            <p:ph type="dt" sz="half" idx="10"/>
          </p:nvPr>
        </p:nvSpPr>
        <p:spPr/>
        <p:txBody>
          <a:bodyPr/>
          <a:lstStyle>
            <a:lvl1pPr>
              <a:defRPr/>
            </a:lvl1pPr>
          </a:lstStyle>
          <a:p>
            <a:pPr>
              <a:defRPr/>
            </a:pPr>
            <a:fld id="{D2D53367-596F-4A1E-B270-1BD37D74C789}" type="datetimeFigureOut">
              <a:rPr lang="en-US"/>
              <a:pPr>
                <a:defRPr/>
              </a:pPr>
              <a:t>1/16/2023</a:t>
            </a:fld>
            <a:endParaRPr lang="en-US" dirty="0"/>
          </a:p>
        </p:txBody>
      </p:sp>
      <p:sp>
        <p:nvSpPr>
          <p:cNvPr id="5" name="Footer Placeholder 4">
            <a:extLst>
              <a:ext uri="{FF2B5EF4-FFF2-40B4-BE49-F238E27FC236}">
                <a16:creationId xmlns:a16="http://schemas.microsoft.com/office/drawing/2014/main" id="{6BA51924-92FE-4170-8658-02BD82A98A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ECEAC9-EA41-450A-B981-318D1B11933C}"/>
              </a:ext>
            </a:extLst>
          </p:cNvPr>
          <p:cNvSpPr>
            <a:spLocks noGrp="1"/>
          </p:cNvSpPr>
          <p:nvPr>
            <p:ph type="sldNum" sz="quarter" idx="12"/>
          </p:nvPr>
        </p:nvSpPr>
        <p:spPr/>
        <p:txBody>
          <a:bodyPr/>
          <a:lstStyle>
            <a:lvl1pPr>
              <a:defRPr/>
            </a:lvl1pPr>
          </a:lstStyle>
          <a:p>
            <a:pPr>
              <a:defRPr/>
            </a:pPr>
            <a:fld id="{561819E1-5D40-4DA1-B629-4D970C2D9D78}" type="slidenum">
              <a:rPr lang="en-US" altLang="en-US"/>
              <a:pPr>
                <a:defRPr/>
              </a:pPr>
              <a:t>‹#›</a:t>
            </a:fld>
            <a:endParaRPr lang="en-US" altLang="en-US"/>
          </a:p>
        </p:txBody>
      </p:sp>
    </p:spTree>
    <p:extLst>
      <p:ext uri="{BB962C8B-B14F-4D97-AF65-F5344CB8AC3E}">
        <p14:creationId xmlns:p14="http://schemas.microsoft.com/office/powerpoint/2010/main" val="71132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0C7670-0AC8-49B8-8B8A-B1F0C5146B05}"/>
              </a:ext>
            </a:extLst>
          </p:cNvPr>
          <p:cNvSpPr>
            <a:spLocks noGrp="1"/>
          </p:cNvSpPr>
          <p:nvPr>
            <p:ph type="dt" sz="half" idx="10"/>
          </p:nvPr>
        </p:nvSpPr>
        <p:spPr/>
        <p:txBody>
          <a:bodyPr/>
          <a:lstStyle>
            <a:lvl1pPr>
              <a:defRPr/>
            </a:lvl1pPr>
          </a:lstStyle>
          <a:p>
            <a:pPr>
              <a:defRPr/>
            </a:pPr>
            <a:fld id="{30982EB8-A56D-4568-A6AB-8208CF70369B}" type="datetimeFigureOut">
              <a:rPr lang="en-US"/>
              <a:pPr>
                <a:defRPr/>
              </a:pPr>
              <a:t>1/16/2023</a:t>
            </a:fld>
            <a:endParaRPr lang="en-US" dirty="0"/>
          </a:p>
        </p:txBody>
      </p:sp>
      <p:sp>
        <p:nvSpPr>
          <p:cNvPr id="5" name="Footer Placeholder 4">
            <a:extLst>
              <a:ext uri="{FF2B5EF4-FFF2-40B4-BE49-F238E27FC236}">
                <a16:creationId xmlns:a16="http://schemas.microsoft.com/office/drawing/2014/main" id="{A2550E7D-D771-4CD3-975A-CFD3BE6511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041907-A293-45DA-89C5-47D91CA5F753}"/>
              </a:ext>
            </a:extLst>
          </p:cNvPr>
          <p:cNvSpPr>
            <a:spLocks noGrp="1"/>
          </p:cNvSpPr>
          <p:nvPr>
            <p:ph type="sldNum" sz="quarter" idx="12"/>
          </p:nvPr>
        </p:nvSpPr>
        <p:spPr/>
        <p:txBody>
          <a:bodyPr/>
          <a:lstStyle>
            <a:lvl1pPr>
              <a:defRPr/>
            </a:lvl1pPr>
          </a:lstStyle>
          <a:p>
            <a:pPr>
              <a:defRPr/>
            </a:pPr>
            <a:fld id="{1EA34832-BC79-4A8D-B9C9-8077F0ECF931}" type="slidenum">
              <a:rPr lang="en-US" altLang="en-US"/>
              <a:pPr>
                <a:defRPr/>
              </a:pPr>
              <a:t>‹#›</a:t>
            </a:fld>
            <a:endParaRPr lang="en-US" altLang="en-US"/>
          </a:p>
        </p:txBody>
      </p:sp>
    </p:spTree>
    <p:extLst>
      <p:ext uri="{BB962C8B-B14F-4D97-AF65-F5344CB8AC3E}">
        <p14:creationId xmlns:p14="http://schemas.microsoft.com/office/powerpoint/2010/main" val="327105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EDEDF5E-AB04-43B9-8D45-190D62DE41BB}"/>
              </a:ext>
            </a:extLst>
          </p:cNvPr>
          <p:cNvSpPr>
            <a:spLocks noGrp="1"/>
          </p:cNvSpPr>
          <p:nvPr>
            <p:ph type="dt" sz="half" idx="10"/>
          </p:nvPr>
        </p:nvSpPr>
        <p:spPr/>
        <p:txBody>
          <a:bodyPr/>
          <a:lstStyle>
            <a:lvl1pPr>
              <a:defRPr/>
            </a:lvl1pPr>
          </a:lstStyle>
          <a:p>
            <a:pPr>
              <a:defRPr/>
            </a:pPr>
            <a:fld id="{58155080-00CB-41E9-8558-A6FDEA38D83A}" type="datetimeFigureOut">
              <a:rPr lang="en-US"/>
              <a:pPr>
                <a:defRPr/>
              </a:pPr>
              <a:t>1/16/2023</a:t>
            </a:fld>
            <a:endParaRPr lang="en-US" dirty="0"/>
          </a:p>
        </p:txBody>
      </p:sp>
      <p:sp>
        <p:nvSpPr>
          <p:cNvPr id="6" name="Footer Placeholder 4">
            <a:extLst>
              <a:ext uri="{FF2B5EF4-FFF2-40B4-BE49-F238E27FC236}">
                <a16:creationId xmlns:a16="http://schemas.microsoft.com/office/drawing/2014/main" id="{14AF69B7-6448-4E49-8C34-860EE15ED0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E085E8-79AE-4A44-8551-19911D207B9C}"/>
              </a:ext>
            </a:extLst>
          </p:cNvPr>
          <p:cNvSpPr>
            <a:spLocks noGrp="1"/>
          </p:cNvSpPr>
          <p:nvPr>
            <p:ph type="sldNum" sz="quarter" idx="12"/>
          </p:nvPr>
        </p:nvSpPr>
        <p:spPr/>
        <p:txBody>
          <a:bodyPr/>
          <a:lstStyle>
            <a:lvl1pPr>
              <a:defRPr/>
            </a:lvl1pPr>
          </a:lstStyle>
          <a:p>
            <a:pPr>
              <a:defRPr/>
            </a:pPr>
            <a:fld id="{9077CF7E-85BB-47E5-AF58-9BFD74063FAB}" type="slidenum">
              <a:rPr lang="en-US" altLang="en-US"/>
              <a:pPr>
                <a:defRPr/>
              </a:pPr>
              <a:t>‹#›</a:t>
            </a:fld>
            <a:endParaRPr lang="en-US" altLang="en-US"/>
          </a:p>
        </p:txBody>
      </p:sp>
    </p:spTree>
    <p:extLst>
      <p:ext uri="{BB962C8B-B14F-4D97-AF65-F5344CB8AC3E}">
        <p14:creationId xmlns:p14="http://schemas.microsoft.com/office/powerpoint/2010/main" val="171750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D4AB9A-C0B3-4595-BFB9-8D16BDFE2E32}"/>
              </a:ext>
            </a:extLst>
          </p:cNvPr>
          <p:cNvSpPr>
            <a:spLocks noGrp="1"/>
          </p:cNvSpPr>
          <p:nvPr>
            <p:ph type="dt" sz="half" idx="10"/>
          </p:nvPr>
        </p:nvSpPr>
        <p:spPr/>
        <p:txBody>
          <a:bodyPr/>
          <a:lstStyle>
            <a:lvl1pPr>
              <a:defRPr/>
            </a:lvl1pPr>
          </a:lstStyle>
          <a:p>
            <a:pPr>
              <a:defRPr/>
            </a:pPr>
            <a:fld id="{3C09972E-9E42-4E43-8237-AA34CC508B13}" type="datetimeFigureOut">
              <a:rPr lang="en-US"/>
              <a:pPr>
                <a:defRPr/>
              </a:pPr>
              <a:t>1/16/2023</a:t>
            </a:fld>
            <a:endParaRPr lang="en-US" dirty="0"/>
          </a:p>
        </p:txBody>
      </p:sp>
      <p:sp>
        <p:nvSpPr>
          <p:cNvPr id="8" name="Footer Placeholder 4">
            <a:extLst>
              <a:ext uri="{FF2B5EF4-FFF2-40B4-BE49-F238E27FC236}">
                <a16:creationId xmlns:a16="http://schemas.microsoft.com/office/drawing/2014/main" id="{85029BC5-C82C-4A3D-966C-DED7B469C08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1481AD4-556C-4377-B706-60CEB2443EAC}"/>
              </a:ext>
            </a:extLst>
          </p:cNvPr>
          <p:cNvSpPr>
            <a:spLocks noGrp="1"/>
          </p:cNvSpPr>
          <p:nvPr>
            <p:ph type="sldNum" sz="quarter" idx="12"/>
          </p:nvPr>
        </p:nvSpPr>
        <p:spPr/>
        <p:txBody>
          <a:bodyPr/>
          <a:lstStyle>
            <a:lvl1pPr>
              <a:defRPr/>
            </a:lvl1pPr>
          </a:lstStyle>
          <a:p>
            <a:pPr>
              <a:defRPr/>
            </a:pPr>
            <a:fld id="{786C8AB5-5429-4A14-859D-525B4C9DD1A1}" type="slidenum">
              <a:rPr lang="en-US" altLang="en-US"/>
              <a:pPr>
                <a:defRPr/>
              </a:pPr>
              <a:t>‹#›</a:t>
            </a:fld>
            <a:endParaRPr lang="en-US" altLang="en-US"/>
          </a:p>
        </p:txBody>
      </p:sp>
    </p:spTree>
    <p:extLst>
      <p:ext uri="{BB962C8B-B14F-4D97-AF65-F5344CB8AC3E}">
        <p14:creationId xmlns:p14="http://schemas.microsoft.com/office/powerpoint/2010/main" val="374149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2BFEF2D-DD31-411C-A0A8-67AD429AD75D}"/>
              </a:ext>
            </a:extLst>
          </p:cNvPr>
          <p:cNvSpPr>
            <a:spLocks noGrp="1"/>
          </p:cNvSpPr>
          <p:nvPr>
            <p:ph type="dt" sz="half" idx="10"/>
          </p:nvPr>
        </p:nvSpPr>
        <p:spPr/>
        <p:txBody>
          <a:bodyPr/>
          <a:lstStyle>
            <a:lvl1pPr>
              <a:defRPr/>
            </a:lvl1pPr>
          </a:lstStyle>
          <a:p>
            <a:pPr>
              <a:defRPr/>
            </a:pPr>
            <a:fld id="{4B05A0C2-8B18-4BDD-B933-2F2E0B5C6D20}" type="datetimeFigureOut">
              <a:rPr lang="en-US"/>
              <a:pPr>
                <a:defRPr/>
              </a:pPr>
              <a:t>1/16/2023</a:t>
            </a:fld>
            <a:endParaRPr lang="en-US" dirty="0"/>
          </a:p>
        </p:txBody>
      </p:sp>
      <p:sp>
        <p:nvSpPr>
          <p:cNvPr id="4" name="Footer Placeholder 4">
            <a:extLst>
              <a:ext uri="{FF2B5EF4-FFF2-40B4-BE49-F238E27FC236}">
                <a16:creationId xmlns:a16="http://schemas.microsoft.com/office/drawing/2014/main" id="{28FFC41C-3299-4FEC-8514-49A9D660825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D3BE3A6-86AB-4A67-908E-7B3A9A5C8CBF}"/>
              </a:ext>
            </a:extLst>
          </p:cNvPr>
          <p:cNvSpPr>
            <a:spLocks noGrp="1"/>
          </p:cNvSpPr>
          <p:nvPr>
            <p:ph type="sldNum" sz="quarter" idx="12"/>
          </p:nvPr>
        </p:nvSpPr>
        <p:spPr/>
        <p:txBody>
          <a:bodyPr/>
          <a:lstStyle>
            <a:lvl1pPr>
              <a:defRPr/>
            </a:lvl1pPr>
          </a:lstStyle>
          <a:p>
            <a:pPr>
              <a:defRPr/>
            </a:pPr>
            <a:fld id="{76551051-DD75-491E-9D88-7B64A91D1ACA}" type="slidenum">
              <a:rPr lang="en-US" altLang="en-US"/>
              <a:pPr>
                <a:defRPr/>
              </a:pPr>
              <a:t>‹#›</a:t>
            </a:fld>
            <a:endParaRPr lang="en-US" altLang="en-US"/>
          </a:p>
        </p:txBody>
      </p:sp>
    </p:spTree>
    <p:extLst>
      <p:ext uri="{BB962C8B-B14F-4D97-AF65-F5344CB8AC3E}">
        <p14:creationId xmlns:p14="http://schemas.microsoft.com/office/powerpoint/2010/main" val="2473461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C97E63-F59C-49A3-B00E-0C00B6202961}"/>
              </a:ext>
            </a:extLst>
          </p:cNvPr>
          <p:cNvSpPr>
            <a:spLocks noGrp="1"/>
          </p:cNvSpPr>
          <p:nvPr>
            <p:ph type="dt" sz="half" idx="10"/>
          </p:nvPr>
        </p:nvSpPr>
        <p:spPr/>
        <p:txBody>
          <a:bodyPr/>
          <a:lstStyle>
            <a:lvl1pPr>
              <a:defRPr/>
            </a:lvl1pPr>
          </a:lstStyle>
          <a:p>
            <a:pPr>
              <a:defRPr/>
            </a:pPr>
            <a:fld id="{AE9D1AAA-B08E-4739-A454-A209C2C4C8BC}" type="datetimeFigureOut">
              <a:rPr lang="en-US"/>
              <a:pPr>
                <a:defRPr/>
              </a:pPr>
              <a:t>1/16/2023</a:t>
            </a:fld>
            <a:endParaRPr lang="en-US" dirty="0"/>
          </a:p>
        </p:txBody>
      </p:sp>
      <p:sp>
        <p:nvSpPr>
          <p:cNvPr id="3" name="Footer Placeholder 4">
            <a:extLst>
              <a:ext uri="{FF2B5EF4-FFF2-40B4-BE49-F238E27FC236}">
                <a16:creationId xmlns:a16="http://schemas.microsoft.com/office/drawing/2014/main" id="{AF158878-FC95-4BAB-861E-A8589C461E7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D52E19-AF35-4D5B-A290-D787E79D4150}"/>
              </a:ext>
            </a:extLst>
          </p:cNvPr>
          <p:cNvSpPr>
            <a:spLocks noGrp="1"/>
          </p:cNvSpPr>
          <p:nvPr>
            <p:ph type="sldNum" sz="quarter" idx="12"/>
          </p:nvPr>
        </p:nvSpPr>
        <p:spPr/>
        <p:txBody>
          <a:bodyPr/>
          <a:lstStyle>
            <a:lvl1pPr>
              <a:defRPr/>
            </a:lvl1pPr>
          </a:lstStyle>
          <a:p>
            <a:pPr>
              <a:defRPr/>
            </a:pPr>
            <a:fld id="{4994DA93-BE73-448E-8C6C-BB4DBDBEC7A5}" type="slidenum">
              <a:rPr lang="en-US" altLang="en-US"/>
              <a:pPr>
                <a:defRPr/>
              </a:pPr>
              <a:t>‹#›</a:t>
            </a:fld>
            <a:endParaRPr lang="en-US" altLang="en-US"/>
          </a:p>
        </p:txBody>
      </p:sp>
    </p:spTree>
    <p:extLst>
      <p:ext uri="{BB962C8B-B14F-4D97-AF65-F5344CB8AC3E}">
        <p14:creationId xmlns:p14="http://schemas.microsoft.com/office/powerpoint/2010/main" val="293559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CDCF27-BDD1-47D1-AE70-697528F118C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A6FF2-8DDE-4538-A355-DFB07563E1E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863D0-5A7E-4327-9D66-9B8B0E56EEB8}"/>
              </a:ext>
            </a:extLst>
          </p:cNvPr>
          <p:cNvSpPr>
            <a:spLocks noGrp="1"/>
          </p:cNvSpPr>
          <p:nvPr>
            <p:ph type="dt" sz="half" idx="10"/>
          </p:nvPr>
        </p:nvSpPr>
        <p:spPr/>
        <p:txBody>
          <a:bodyPr/>
          <a:lstStyle>
            <a:lvl1pPr>
              <a:defRPr/>
            </a:lvl1pPr>
          </a:lstStyle>
          <a:p>
            <a:pPr>
              <a:defRPr/>
            </a:pPr>
            <a:fld id="{7A8FAA0E-E1E1-4092-9D34-E126C5D7AF04}" type="datetimeFigureOut">
              <a:rPr lang="en-US"/>
              <a:pPr>
                <a:defRPr/>
              </a:pPr>
              <a:t>1/16/2023</a:t>
            </a:fld>
            <a:endParaRPr lang="en-US" dirty="0"/>
          </a:p>
        </p:txBody>
      </p:sp>
      <p:sp>
        <p:nvSpPr>
          <p:cNvPr id="6" name="Footer Placeholder 4">
            <a:extLst>
              <a:ext uri="{FF2B5EF4-FFF2-40B4-BE49-F238E27FC236}">
                <a16:creationId xmlns:a16="http://schemas.microsoft.com/office/drawing/2014/main" id="{A923F247-22DF-4CBB-AD68-0E6F2327ED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1869BE-0573-48C6-833E-FB4A1FF7A0BA}"/>
              </a:ext>
            </a:extLst>
          </p:cNvPr>
          <p:cNvSpPr>
            <a:spLocks noGrp="1"/>
          </p:cNvSpPr>
          <p:nvPr>
            <p:ph type="sldNum" sz="quarter" idx="12"/>
          </p:nvPr>
        </p:nvSpPr>
        <p:spPr/>
        <p:txBody>
          <a:bodyPr/>
          <a:lstStyle>
            <a:lvl1pPr>
              <a:defRPr/>
            </a:lvl1pPr>
          </a:lstStyle>
          <a:p>
            <a:pPr>
              <a:defRPr/>
            </a:pPr>
            <a:fld id="{1F52364E-0252-4F29-91A2-B2C9F7E967F5}" type="slidenum">
              <a:rPr lang="en-US" altLang="en-US"/>
              <a:pPr>
                <a:defRPr/>
              </a:pPr>
              <a:t>‹#›</a:t>
            </a:fld>
            <a:endParaRPr lang="en-US" altLang="en-US"/>
          </a:p>
        </p:txBody>
      </p:sp>
    </p:spTree>
    <p:extLst>
      <p:ext uri="{BB962C8B-B14F-4D97-AF65-F5344CB8AC3E}">
        <p14:creationId xmlns:p14="http://schemas.microsoft.com/office/powerpoint/2010/main" val="3349111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FA52A0-4834-4FC3-824A-5AF95270F369}"/>
              </a:ext>
            </a:extLst>
          </p:cNvPr>
          <p:cNvSpPr>
            <a:spLocks noGrp="1"/>
          </p:cNvSpPr>
          <p:nvPr>
            <p:ph type="dt" sz="half" idx="10"/>
          </p:nvPr>
        </p:nvSpPr>
        <p:spPr/>
        <p:txBody>
          <a:bodyPr/>
          <a:lstStyle>
            <a:lvl1pPr>
              <a:defRPr/>
            </a:lvl1pPr>
          </a:lstStyle>
          <a:p>
            <a:pPr>
              <a:defRPr/>
            </a:pPr>
            <a:fld id="{3CEBDC2F-63A4-4955-9FF7-08415E222F46}" type="datetimeFigureOut">
              <a:rPr lang="en-US"/>
              <a:pPr>
                <a:defRPr/>
              </a:pPr>
              <a:t>1/16/2023</a:t>
            </a:fld>
            <a:endParaRPr lang="en-US" dirty="0"/>
          </a:p>
        </p:txBody>
      </p:sp>
      <p:sp>
        <p:nvSpPr>
          <p:cNvPr id="6" name="Footer Placeholder 4">
            <a:extLst>
              <a:ext uri="{FF2B5EF4-FFF2-40B4-BE49-F238E27FC236}">
                <a16:creationId xmlns:a16="http://schemas.microsoft.com/office/drawing/2014/main" id="{2E868121-FAE7-48F4-BA81-5A7F9BDCF6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B7C981-B494-4390-8A29-676D05E82F78}"/>
              </a:ext>
            </a:extLst>
          </p:cNvPr>
          <p:cNvSpPr>
            <a:spLocks noGrp="1"/>
          </p:cNvSpPr>
          <p:nvPr>
            <p:ph type="sldNum" sz="quarter" idx="12"/>
          </p:nvPr>
        </p:nvSpPr>
        <p:spPr/>
        <p:txBody>
          <a:bodyPr/>
          <a:lstStyle>
            <a:lvl1pPr>
              <a:defRPr/>
            </a:lvl1pPr>
          </a:lstStyle>
          <a:p>
            <a:pPr>
              <a:defRPr/>
            </a:pPr>
            <a:fld id="{27DFB120-900C-4D78-9ECB-C1EE1DC6EDB0}" type="slidenum">
              <a:rPr lang="en-US" altLang="en-US"/>
              <a:pPr>
                <a:defRPr/>
              </a:pPr>
              <a:t>‹#›</a:t>
            </a:fld>
            <a:endParaRPr lang="en-US" altLang="en-US"/>
          </a:p>
        </p:txBody>
      </p:sp>
    </p:spTree>
    <p:extLst>
      <p:ext uri="{BB962C8B-B14F-4D97-AF65-F5344CB8AC3E}">
        <p14:creationId xmlns:p14="http://schemas.microsoft.com/office/powerpoint/2010/main" val="3165502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4F51C-D534-4694-8AE6-5645ABF89157}"/>
              </a:ext>
            </a:extLst>
          </p:cNvPr>
          <p:cNvSpPr>
            <a:spLocks noGrp="1"/>
          </p:cNvSpPr>
          <p:nvPr>
            <p:ph type="dt" sz="half" idx="10"/>
          </p:nvPr>
        </p:nvSpPr>
        <p:spPr/>
        <p:txBody>
          <a:bodyPr/>
          <a:lstStyle>
            <a:lvl1pPr>
              <a:defRPr/>
            </a:lvl1pPr>
          </a:lstStyle>
          <a:p>
            <a:pPr>
              <a:defRPr/>
            </a:pPr>
            <a:fld id="{01F1A4B6-DC99-480D-840D-48FD5B15F7CA}" type="datetimeFigureOut">
              <a:rPr lang="en-US"/>
              <a:pPr>
                <a:defRPr/>
              </a:pPr>
              <a:t>1/16/2023</a:t>
            </a:fld>
            <a:endParaRPr lang="en-US" dirty="0"/>
          </a:p>
        </p:txBody>
      </p:sp>
      <p:sp>
        <p:nvSpPr>
          <p:cNvPr id="5" name="Footer Placeholder 4">
            <a:extLst>
              <a:ext uri="{FF2B5EF4-FFF2-40B4-BE49-F238E27FC236}">
                <a16:creationId xmlns:a16="http://schemas.microsoft.com/office/drawing/2014/main" id="{C3A31D3C-91D2-4C24-BC0B-39ABADD476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B31E57-5ECF-467B-B37C-7462522773B3}"/>
              </a:ext>
            </a:extLst>
          </p:cNvPr>
          <p:cNvSpPr>
            <a:spLocks noGrp="1"/>
          </p:cNvSpPr>
          <p:nvPr>
            <p:ph type="sldNum" sz="quarter" idx="12"/>
          </p:nvPr>
        </p:nvSpPr>
        <p:spPr/>
        <p:txBody>
          <a:bodyPr/>
          <a:lstStyle>
            <a:lvl1pPr>
              <a:defRPr/>
            </a:lvl1pPr>
          </a:lstStyle>
          <a:p>
            <a:pPr>
              <a:defRPr/>
            </a:pPr>
            <a:fld id="{2C94D358-3648-4998-B7F7-865640FEE08C}" type="slidenum">
              <a:rPr lang="en-US" altLang="en-US"/>
              <a:pPr>
                <a:defRPr/>
              </a:pPr>
              <a:t>‹#›</a:t>
            </a:fld>
            <a:endParaRPr lang="en-US" altLang="en-US"/>
          </a:p>
        </p:txBody>
      </p:sp>
    </p:spTree>
    <p:extLst>
      <p:ext uri="{BB962C8B-B14F-4D97-AF65-F5344CB8AC3E}">
        <p14:creationId xmlns:p14="http://schemas.microsoft.com/office/powerpoint/2010/main" val="3877859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C0754-0687-47AE-891A-CB10EC535689}"/>
              </a:ext>
            </a:extLst>
          </p:cNvPr>
          <p:cNvSpPr>
            <a:spLocks noGrp="1"/>
          </p:cNvSpPr>
          <p:nvPr>
            <p:ph type="dt" sz="half" idx="10"/>
          </p:nvPr>
        </p:nvSpPr>
        <p:spPr/>
        <p:txBody>
          <a:bodyPr/>
          <a:lstStyle>
            <a:lvl1pPr>
              <a:defRPr/>
            </a:lvl1pPr>
          </a:lstStyle>
          <a:p>
            <a:pPr>
              <a:defRPr/>
            </a:pPr>
            <a:fld id="{069D7B74-882B-47A5-9B9F-8D33CC7DF912}" type="datetimeFigureOut">
              <a:rPr lang="en-US"/>
              <a:pPr>
                <a:defRPr/>
              </a:pPr>
              <a:t>1/16/2023</a:t>
            </a:fld>
            <a:endParaRPr lang="en-US" dirty="0"/>
          </a:p>
        </p:txBody>
      </p:sp>
      <p:sp>
        <p:nvSpPr>
          <p:cNvPr id="5" name="Footer Placeholder 4">
            <a:extLst>
              <a:ext uri="{FF2B5EF4-FFF2-40B4-BE49-F238E27FC236}">
                <a16:creationId xmlns:a16="http://schemas.microsoft.com/office/drawing/2014/main" id="{BFC31046-66A2-48BE-958A-01869217C9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F7C384-A40F-4D24-A3EB-5DCB8A2772FB}"/>
              </a:ext>
            </a:extLst>
          </p:cNvPr>
          <p:cNvSpPr>
            <a:spLocks noGrp="1"/>
          </p:cNvSpPr>
          <p:nvPr>
            <p:ph type="sldNum" sz="quarter" idx="12"/>
          </p:nvPr>
        </p:nvSpPr>
        <p:spPr/>
        <p:txBody>
          <a:bodyPr/>
          <a:lstStyle>
            <a:lvl1pPr>
              <a:defRPr/>
            </a:lvl1pPr>
          </a:lstStyle>
          <a:p>
            <a:pPr>
              <a:defRPr/>
            </a:pPr>
            <a:fld id="{1C63F9BF-F25D-40DC-A79B-BEDEB3E4B9A1}" type="slidenum">
              <a:rPr lang="en-US" altLang="en-US"/>
              <a:pPr>
                <a:defRPr/>
              </a:pPr>
              <a:t>‹#›</a:t>
            </a:fld>
            <a:endParaRPr lang="en-US" altLang="en-US"/>
          </a:p>
        </p:txBody>
      </p:sp>
    </p:spTree>
    <p:extLst>
      <p:ext uri="{BB962C8B-B14F-4D97-AF65-F5344CB8AC3E}">
        <p14:creationId xmlns:p14="http://schemas.microsoft.com/office/powerpoint/2010/main" val="426227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4CBDE92B-BA64-461E-AEC4-EC0C4E58DCC6}"/>
              </a:ext>
            </a:extLst>
          </p:cNvPr>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3" name="Rectangle 18">
            <a:extLst>
              <a:ext uri="{FF2B5EF4-FFF2-40B4-BE49-F238E27FC236}">
                <a16:creationId xmlns:a16="http://schemas.microsoft.com/office/drawing/2014/main" id="{521FE7ED-2BDC-4EA6-926C-422834F2F392}"/>
              </a:ext>
            </a:extLst>
          </p:cNvPr>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4" name="Rectangle 19">
            <a:extLst>
              <a:ext uri="{FF2B5EF4-FFF2-40B4-BE49-F238E27FC236}">
                <a16:creationId xmlns:a16="http://schemas.microsoft.com/office/drawing/2014/main" id="{C74542F4-DDCB-4BA7-BB1B-6B2043FA7546}"/>
              </a:ext>
            </a:extLst>
          </p:cNvPr>
          <p:cNvSpPr>
            <a:spLocks noGrp="1" noChangeArrowheads="1"/>
          </p:cNvSpPr>
          <p:nvPr>
            <p:ph type="sldNum" sz="quarter" idx="12"/>
          </p:nvPr>
        </p:nvSpPr>
        <p:spPr/>
        <p:txBody>
          <a:bodyPr/>
          <a:lstStyle>
            <a:lvl1pPr>
              <a:defRPr/>
            </a:lvl1pPr>
          </a:lstStyle>
          <a:p>
            <a:pPr>
              <a:defRPr/>
            </a:pPr>
            <a:fld id="{0CF6538D-74EC-470F-A71A-EAB0FA4AA499}" type="slidenum">
              <a:rPr lang="en-US" altLang="en-US"/>
              <a:pPr>
                <a:defRPr/>
              </a:pPr>
              <a:t>‹#›</a:t>
            </a:fld>
            <a:endParaRPr lang="en-US" altLang="en-US"/>
          </a:p>
        </p:txBody>
      </p:sp>
    </p:spTree>
    <p:extLst>
      <p:ext uri="{BB962C8B-B14F-4D97-AF65-F5344CB8AC3E}">
        <p14:creationId xmlns:p14="http://schemas.microsoft.com/office/powerpoint/2010/main" val="3572687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a:extLst>
              <a:ext uri="{FF2B5EF4-FFF2-40B4-BE49-F238E27FC236}">
                <a16:creationId xmlns:a16="http://schemas.microsoft.com/office/drawing/2014/main" id="{4C279D76-2E62-4C80-9E32-79A89C5AFDA1}"/>
              </a:ext>
            </a:extLst>
          </p:cNvPr>
          <p:cNvSpPr>
            <a:spLocks noGrp="1"/>
          </p:cNvSpPr>
          <p:nvPr>
            <p:ph type="dt" sz="half" idx="10"/>
          </p:nvPr>
        </p:nvSpPr>
        <p:spPr/>
        <p:txBody>
          <a:bodyPr/>
          <a:lstStyle>
            <a:lvl1pPr>
              <a:defRPr>
                <a:latin typeface="Calibri" pitchFamily="34" charset="0"/>
              </a:defRPr>
            </a:lvl1pPr>
          </a:lstStyle>
          <a:p>
            <a:pPr>
              <a:defRPr/>
            </a:pPr>
            <a:fld id="{E74315A4-BB04-46A8-8CCC-784107D55EB5}" type="datetimeFigureOut">
              <a:rPr lang="en-US"/>
              <a:pPr>
                <a:defRPr/>
              </a:pPr>
              <a:t>1/16/2023</a:t>
            </a:fld>
            <a:endParaRPr lang="en-US"/>
          </a:p>
        </p:txBody>
      </p:sp>
      <p:sp>
        <p:nvSpPr>
          <p:cNvPr id="5" name="Footer Placeholder 2">
            <a:extLst>
              <a:ext uri="{FF2B5EF4-FFF2-40B4-BE49-F238E27FC236}">
                <a16:creationId xmlns:a16="http://schemas.microsoft.com/office/drawing/2014/main" id="{31FC4AA2-F49F-4B66-A415-392223F568EF}"/>
              </a:ext>
            </a:extLst>
          </p:cNvPr>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DBBFFCE7-922F-4C03-9B7C-A9052365B981}"/>
              </a:ext>
            </a:extLst>
          </p:cNvPr>
          <p:cNvSpPr>
            <a:spLocks noGrp="1"/>
          </p:cNvSpPr>
          <p:nvPr>
            <p:ph type="sldNum" sz="quarter" idx="12"/>
          </p:nvPr>
        </p:nvSpPr>
        <p:spPr/>
        <p:txBody>
          <a:bodyPr/>
          <a:lstStyle>
            <a:lvl1pPr>
              <a:defRPr/>
            </a:lvl1pPr>
          </a:lstStyle>
          <a:p>
            <a:pPr>
              <a:defRPr/>
            </a:pPr>
            <a:fld id="{00F48475-8DB5-4F17-B9A1-57C533D4AB47}" type="slidenum">
              <a:rPr lang="en-US" altLang="en-US"/>
              <a:pPr>
                <a:defRPr/>
              </a:pPr>
              <a:t>‹#›</a:t>
            </a:fld>
            <a:endParaRPr lang="en-US" altLang="en-US"/>
          </a:p>
        </p:txBody>
      </p:sp>
    </p:spTree>
    <p:extLst>
      <p:ext uri="{BB962C8B-B14F-4D97-AF65-F5344CB8AC3E}">
        <p14:creationId xmlns:p14="http://schemas.microsoft.com/office/powerpoint/2010/main" val="2679655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54CC8D79-F1DE-4589-B3BA-CDAEA422200F}"/>
              </a:ext>
            </a:extLst>
          </p:cNvPr>
          <p:cNvSpPr>
            <a:spLocks noGrp="1" noChangeArrowheads="1"/>
          </p:cNvSpPr>
          <p:nvPr>
            <p:ph type="dt" sz="half" idx="10"/>
          </p:nvPr>
        </p:nvSpPr>
        <p:spPr/>
        <p:txBody>
          <a:bodyPr/>
          <a:lstStyle>
            <a:lvl1pPr>
              <a:defRPr>
                <a:latin typeface="Calibri" pitchFamily="34" charset="0"/>
              </a:defRPr>
            </a:lvl1pPr>
          </a:lstStyle>
          <a:p>
            <a:pPr>
              <a:defRPr/>
            </a:pPr>
            <a:endParaRPr lang="en-US"/>
          </a:p>
        </p:txBody>
      </p:sp>
      <p:sp>
        <p:nvSpPr>
          <p:cNvPr id="3" name="Rectangle 18">
            <a:extLst>
              <a:ext uri="{FF2B5EF4-FFF2-40B4-BE49-F238E27FC236}">
                <a16:creationId xmlns:a16="http://schemas.microsoft.com/office/drawing/2014/main" id="{280C37B7-D44A-41ED-9B04-EEF3BD7E68D7}"/>
              </a:ext>
            </a:extLst>
          </p:cNvPr>
          <p:cNvSpPr>
            <a:spLocks noGrp="1" noChangeArrowheads="1"/>
          </p:cNvSpPr>
          <p:nvPr>
            <p:ph type="ftr" sz="quarter" idx="11"/>
          </p:nvPr>
        </p:nvSpPr>
        <p:spPr/>
        <p:txBody>
          <a:bodyPr/>
          <a:lstStyle>
            <a:lvl1pPr>
              <a:defRPr>
                <a:latin typeface="Calibri" pitchFamily="34" charset="0"/>
              </a:defRPr>
            </a:lvl1pPr>
          </a:lstStyle>
          <a:p>
            <a:pPr>
              <a:defRPr/>
            </a:pPr>
            <a:endParaRPr lang="en-US"/>
          </a:p>
        </p:txBody>
      </p:sp>
      <p:sp>
        <p:nvSpPr>
          <p:cNvPr id="4" name="Rectangle 19">
            <a:extLst>
              <a:ext uri="{FF2B5EF4-FFF2-40B4-BE49-F238E27FC236}">
                <a16:creationId xmlns:a16="http://schemas.microsoft.com/office/drawing/2014/main" id="{E4F4F324-5A55-4626-A22A-69FCF230B4E3}"/>
              </a:ext>
            </a:extLst>
          </p:cNvPr>
          <p:cNvSpPr>
            <a:spLocks noGrp="1" noChangeArrowheads="1"/>
          </p:cNvSpPr>
          <p:nvPr>
            <p:ph type="sldNum" sz="quarter" idx="12"/>
          </p:nvPr>
        </p:nvSpPr>
        <p:spPr/>
        <p:txBody>
          <a:bodyPr/>
          <a:lstStyle>
            <a:lvl1pPr>
              <a:defRPr/>
            </a:lvl1pPr>
          </a:lstStyle>
          <a:p>
            <a:pPr>
              <a:defRPr/>
            </a:pPr>
            <a:fld id="{F6EDB78D-6DDA-4C69-B8E9-92B9D8DE67D5}" type="slidenum">
              <a:rPr lang="en-US" altLang="en-US"/>
              <a:pPr>
                <a:defRPr/>
              </a:pPr>
              <a:t>‹#›</a:t>
            </a:fld>
            <a:endParaRPr lang="en-US" altLang="en-US"/>
          </a:p>
        </p:txBody>
      </p:sp>
    </p:spTree>
    <p:extLst>
      <p:ext uri="{BB962C8B-B14F-4D97-AF65-F5344CB8AC3E}">
        <p14:creationId xmlns:p14="http://schemas.microsoft.com/office/powerpoint/2010/main" val="148963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a:extLst>
              <a:ext uri="{FF2B5EF4-FFF2-40B4-BE49-F238E27FC236}">
                <a16:creationId xmlns:a16="http://schemas.microsoft.com/office/drawing/2014/main" id="{6032BD0B-3270-4770-863B-72E013916BBA}"/>
              </a:ext>
            </a:extLst>
          </p:cNvPr>
          <p:cNvSpPr>
            <a:spLocks noGrp="1"/>
          </p:cNvSpPr>
          <p:nvPr>
            <p:ph type="dt" sz="half" idx="10"/>
          </p:nvPr>
        </p:nvSpPr>
        <p:spPr/>
        <p:txBody>
          <a:bodyPr/>
          <a:lstStyle>
            <a:lvl1pPr>
              <a:defRPr>
                <a:latin typeface="Calibri" pitchFamily="34" charset="0"/>
              </a:defRPr>
            </a:lvl1pPr>
          </a:lstStyle>
          <a:p>
            <a:pPr>
              <a:defRPr/>
            </a:pPr>
            <a:fld id="{F1CA289B-3471-47C3-B95D-76EE149E3490}" type="datetimeFigureOut">
              <a:rPr lang="en-US"/>
              <a:pPr>
                <a:defRPr/>
              </a:pPr>
              <a:t>1/16/2023</a:t>
            </a:fld>
            <a:endParaRPr lang="en-US"/>
          </a:p>
        </p:txBody>
      </p:sp>
      <p:sp>
        <p:nvSpPr>
          <p:cNvPr id="5" name="Footer Placeholder 2">
            <a:extLst>
              <a:ext uri="{FF2B5EF4-FFF2-40B4-BE49-F238E27FC236}">
                <a16:creationId xmlns:a16="http://schemas.microsoft.com/office/drawing/2014/main" id="{A17A8C1D-337C-4BF5-BE26-DD22FF4C5941}"/>
              </a:ext>
            </a:extLst>
          </p:cNvPr>
          <p:cNvSpPr>
            <a:spLocks noGrp="1"/>
          </p:cNvSpPr>
          <p:nvPr>
            <p:ph type="ftr" sz="quarter" idx="11"/>
          </p:nvPr>
        </p:nvSpPr>
        <p:spPr/>
        <p:txBody>
          <a:bodyPr/>
          <a:lstStyle>
            <a:lvl1pPr>
              <a:defRPr>
                <a:latin typeface="Calibri"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018E6E92-D8AE-440A-89C9-CE782F6F7244}"/>
              </a:ext>
            </a:extLst>
          </p:cNvPr>
          <p:cNvSpPr>
            <a:spLocks noGrp="1"/>
          </p:cNvSpPr>
          <p:nvPr>
            <p:ph type="sldNum" sz="quarter" idx="12"/>
          </p:nvPr>
        </p:nvSpPr>
        <p:spPr/>
        <p:txBody>
          <a:bodyPr/>
          <a:lstStyle>
            <a:lvl1pPr>
              <a:defRPr/>
            </a:lvl1pPr>
          </a:lstStyle>
          <a:p>
            <a:pPr>
              <a:defRPr/>
            </a:pPr>
            <a:fld id="{55CCCC63-7EC2-49A5-B11C-0A4A01C9D3D2}" type="slidenum">
              <a:rPr lang="en-US" altLang="en-US"/>
              <a:pPr>
                <a:defRPr/>
              </a:pPr>
              <a:t>‹#›</a:t>
            </a:fld>
            <a:endParaRPr lang="en-US" altLang="en-US"/>
          </a:p>
        </p:txBody>
      </p:sp>
    </p:spTree>
    <p:extLst>
      <p:ext uri="{BB962C8B-B14F-4D97-AF65-F5344CB8AC3E}">
        <p14:creationId xmlns:p14="http://schemas.microsoft.com/office/powerpoint/2010/main" val="163750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ACDCF27-BDD1-47D1-AE70-697528F118C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A6FF2-8DDE-4538-A355-DFB07563E1E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ACDCF27-BDD1-47D1-AE70-697528F118C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A6FF2-8DDE-4538-A355-DFB07563E1E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ACDCF27-BDD1-47D1-AE70-697528F118C6}"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A6FF2-8DDE-4538-A355-DFB07563E1E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CDCF27-BDD1-47D1-AE70-697528F118C6}"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A6FF2-8DDE-4538-A355-DFB07563E1E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DCF27-BDD1-47D1-AE70-697528F118C6}"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A6FF2-8DDE-4538-A355-DFB07563E1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ACDCF27-BDD1-47D1-AE70-697528F118C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A6FF2-8DDE-4538-A355-DFB07563E1E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CDCF27-BDD1-47D1-AE70-697528F118C6}" type="datetimeFigureOut">
              <a:rPr lang="en-US" smtClean="0"/>
              <a:t>1/16/2023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4FA6FF2-8DDE-4538-A355-DFB07563E1E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ACDCF27-BDD1-47D1-AE70-697528F118C6}" type="datetimeFigureOut">
              <a:rPr lang="en-US" smtClean="0"/>
              <a:t>1/16/2023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4FA6FF2-8DDE-4538-A355-DFB07563E1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4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75E81E-DAD0-4F8E-9717-8B203F1161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D2862C-89FC-4C6A-801F-04C19AD1C59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EF42F8C-7C1E-4C8A-9F3E-66C95268C29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15C7386-2CFE-466E-94C3-6A4162B02DD5}" type="datetimeFigureOut">
              <a:rPr lang="en-US"/>
              <a:pPr>
                <a:defRPr/>
              </a:pPr>
              <a:t>1/16/2023</a:t>
            </a:fld>
            <a:endParaRPr lang="en-US" dirty="0"/>
          </a:p>
        </p:txBody>
      </p:sp>
      <p:sp>
        <p:nvSpPr>
          <p:cNvPr id="5" name="Footer Placeholder 4">
            <a:extLst>
              <a:ext uri="{FF2B5EF4-FFF2-40B4-BE49-F238E27FC236}">
                <a16:creationId xmlns:a16="http://schemas.microsoft.com/office/drawing/2014/main" id="{E7D6E15C-91D0-4383-B31C-B98701FCAF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90489AC-CC0C-41E5-98B2-E10414E3323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85D0367-6800-4A3C-9318-B5CA5E5C886F}" type="slidenum">
              <a:rPr lang="en-US" altLang="en-US"/>
              <a:pPr>
                <a:defRPr/>
              </a:pPr>
              <a:t>‹#›</a:t>
            </a:fld>
            <a:endParaRPr lang="en-US" altLang="en-US"/>
          </a:p>
        </p:txBody>
      </p:sp>
    </p:spTree>
    <p:extLst>
      <p:ext uri="{BB962C8B-B14F-4D97-AF65-F5344CB8AC3E}">
        <p14:creationId xmlns:p14="http://schemas.microsoft.com/office/powerpoint/2010/main" val="26384476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7.emf"/></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7E32C98-E4F0-E234-098D-2CF5E26BC20C}"/>
              </a:ext>
            </a:extLst>
          </p:cNvPr>
          <p:cNvSpPr>
            <a:spLocks noGrp="1"/>
          </p:cNvSpPr>
          <p:nvPr>
            <p:ph type="ctrTitle"/>
          </p:nvPr>
        </p:nvSpPr>
        <p:spPr>
          <a:xfrm>
            <a:off x="174625" y="2714624"/>
            <a:ext cx="8534400" cy="638175"/>
          </a:xfrm>
        </p:spPr>
        <p:txBody>
          <a:bodyPr rtlCol="0">
            <a:noAutofit/>
          </a:bodyPr>
          <a:lstStyle/>
          <a:p>
            <a:pPr eaLnBrk="1" fontAlgn="auto" hangingPunct="1">
              <a:spcAft>
                <a:spcPts val="0"/>
              </a:spcAft>
              <a:defRPr/>
            </a:pPr>
            <a:r>
              <a:rPr lang="en-US" altLang="en-US" sz="3200" b="1" dirty="0">
                <a:solidFill>
                  <a:srgbClr val="FF0000"/>
                </a:solidFill>
                <a:effectLst>
                  <a:outerShdw blurRad="38100" dist="38100" dir="2700000" algn="tl">
                    <a:srgbClr val="000000">
                      <a:alpha val="43137"/>
                    </a:srgbClr>
                  </a:outerShdw>
                </a:effectLst>
              </a:rPr>
              <a:t>MANAGEMENT OF ASM SECTOR IN GHANA</a:t>
            </a:r>
            <a:endParaRPr lang="en-US" altLang="en-US" sz="3200" b="1" dirty="0">
              <a:solidFill>
                <a:srgbClr val="00B050"/>
              </a:solidFill>
              <a:effectLst>
                <a:outerShdw blurRad="38100" dist="38100" dir="2700000" algn="tl">
                  <a:srgbClr val="000000">
                    <a:alpha val="43137"/>
                  </a:srgbClr>
                </a:outerShdw>
              </a:effectLst>
            </a:endParaRPr>
          </a:p>
        </p:txBody>
      </p:sp>
      <p:pic>
        <p:nvPicPr>
          <p:cNvPr id="120835" name="Picture 2" descr="C:\Users\charles\Pictures\mincom logo.bmp">
            <a:extLst>
              <a:ext uri="{FF2B5EF4-FFF2-40B4-BE49-F238E27FC236}">
                <a16:creationId xmlns:a16="http://schemas.microsoft.com/office/drawing/2014/main" id="{BC92AEF2-EF00-B6F6-16C5-6E4DEC7DF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3429000"/>
            <a:ext cx="16637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70CCCEA5-1735-F74E-1204-B086F99455EA}"/>
              </a:ext>
            </a:extLst>
          </p:cNvPr>
          <p:cNvGraphicFramePr/>
          <p:nvPr>
            <p:extLst>
              <p:ext uri="{D42A27DB-BD31-4B8C-83A1-F6EECF244321}">
                <p14:modId xmlns:p14="http://schemas.microsoft.com/office/powerpoint/2010/main" val="3605020881"/>
              </p:ext>
            </p:extLst>
          </p:nvPr>
        </p:nvGraphicFramePr>
        <p:xfrm>
          <a:off x="345696" y="381000"/>
          <a:ext cx="87630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0837" name="Subtitle 2">
            <a:extLst>
              <a:ext uri="{FF2B5EF4-FFF2-40B4-BE49-F238E27FC236}">
                <a16:creationId xmlns:a16="http://schemas.microsoft.com/office/drawing/2014/main" id="{2EBB2F45-22E5-F36D-6755-C946E16A31EA}"/>
              </a:ext>
            </a:extLst>
          </p:cNvPr>
          <p:cNvSpPr txBox="1">
            <a:spLocks/>
          </p:cNvSpPr>
          <p:nvPr>
            <p:custDataLst>
              <p:tags r:id="rId1"/>
            </p:custDataLst>
          </p:nvPr>
        </p:nvSpPr>
        <p:spPr bwMode="auto">
          <a:xfrm>
            <a:off x="2209800" y="5410200"/>
            <a:ext cx="518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000" b="1">
                <a:solidFill>
                  <a:srgbClr val="000000"/>
                </a:solidFill>
                <a:latin typeface="Georgia" panose="02040502050405020303" pitchFamily="18" charset="0"/>
                <a:ea typeface="MS PGothic" panose="020B0600070205080204" pitchFamily="34" charset="-128"/>
              </a:rPr>
              <a:t>NELSON AHEDOR</a:t>
            </a:r>
          </a:p>
          <a:p>
            <a:pPr algn="ctr" eaLnBrk="1" hangingPunct="1">
              <a:buFont typeface="Arial" panose="020B0604020202020204" pitchFamily="34" charset="0"/>
              <a:buNone/>
            </a:pPr>
            <a:r>
              <a:rPr lang="en-US" altLang="en-US" sz="2000" b="1">
                <a:solidFill>
                  <a:srgbClr val="000000"/>
                </a:solidFill>
                <a:latin typeface="Georgia" panose="02040502050405020303" pitchFamily="18" charset="0"/>
                <a:ea typeface="MS PGothic" panose="020B0600070205080204" pitchFamily="34" charset="-128"/>
              </a:rPr>
              <a:t>MINERALS COMMISSION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612B522F-CB11-4DBC-AFA3-E8352DB54946}"/>
              </a:ext>
            </a:extLst>
          </p:cNvPr>
          <p:cNvSpPr>
            <a:spLocks noGrp="1"/>
          </p:cNvSpPr>
          <p:nvPr>
            <p:ph idx="1"/>
          </p:nvPr>
        </p:nvSpPr>
        <p:spPr>
          <a:xfrm>
            <a:off x="228600" y="762000"/>
            <a:ext cx="8610600" cy="5943600"/>
          </a:xfrm>
        </p:spPr>
        <p:txBody>
          <a:bodyPr>
            <a:normAutofit lnSpcReduction="10000"/>
          </a:bodyPr>
          <a:lstStyle/>
          <a:p>
            <a:pPr marL="0" marR="0" indent="0" algn="just">
              <a:lnSpc>
                <a:spcPct val="115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Operations of small scale miners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 A person licensed under section 82 may win, mine and produce minerals by an effective and efficient method and shall observe good mining practices, health and safety rules and pay due regard to the protection of the environment during mining operations.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Compensation for use of land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 Where 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granted in a designated area to a person other than the owner of the land, the licensee shall pay compensation for the use of the land and destruction of crops to the owner of the land that the Minister in consultation with the Commission and the Government agency with responsibility for valuation of public lands may prescribe.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Use of explosives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 A small-scale miner shall not without the written permission of the Minister on the recommendation of the Commission use explosives in the area of operation.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Purchase of mercury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 A small-scale miner may purchase from an authorized mercury dealer the quantities of mercury that may be reasonably necessary for the mining operations of the small scale miner. </a:t>
            </a:r>
          </a:p>
          <a:p>
            <a:pPr marL="76200" marR="0" indent="0" algn="just">
              <a:lnSpc>
                <a:spcPct val="115000"/>
              </a:lnSpc>
              <a:spcBef>
                <a:spcPts val="0"/>
              </a:spcBef>
              <a:spcAft>
                <a:spcPts val="0"/>
              </a:spcAft>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Offences and Penalties under section 81-99</a:t>
            </a:r>
          </a:p>
          <a:p>
            <a:pPr marL="361950" marR="0" indent="-285750" algn="just">
              <a:lnSpc>
                <a:spcPct val="115000"/>
              </a:lnSpc>
              <a:spcBef>
                <a:spcPts val="0"/>
              </a:spcBef>
              <a:spcAft>
                <a:spcPts val="0"/>
              </a:spcAft>
              <a:buFont typeface="Wingdings" panose="05000000000000000000" pitchFamily="2" charset="2"/>
              <a:buChar char="Ø"/>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99 - M</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inerals and mining (Amendment) Act, 2019 (Act 950)</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charset="0"/>
              <a:buNone/>
              <a:defRPr/>
            </a:pPr>
            <a:endParaRPr lang="en-US" altLang="en-US" sz="2000" dirty="0">
              <a:latin typeface="Arial Narrow" pitchFamily="34" charset="0"/>
            </a:endParaRPr>
          </a:p>
        </p:txBody>
      </p:sp>
      <p:sp>
        <p:nvSpPr>
          <p:cNvPr id="4" name="Slide Number Placeholder 3">
            <a:extLst>
              <a:ext uri="{FF2B5EF4-FFF2-40B4-BE49-F238E27FC236}">
                <a16:creationId xmlns:a16="http://schemas.microsoft.com/office/drawing/2014/main" id="{38CA30F1-5A74-4749-BFB9-F1916E2CABDF}"/>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5B81E7-24B4-407E-B3F8-36051C2A0D48}" type="slidenum">
              <a:rPr lang="en-US" altLang="en-US">
                <a:solidFill>
                  <a:srgbClr val="898989"/>
                </a:solidFill>
              </a:rPr>
              <a:pPr/>
              <a:t>10</a:t>
            </a:fld>
            <a:endParaRPr lang="en-US" altLang="en-US">
              <a:solidFill>
                <a:srgbClr val="898989"/>
              </a:solidFill>
            </a:endParaRPr>
          </a:p>
        </p:txBody>
      </p:sp>
      <p:graphicFrame>
        <p:nvGraphicFramePr>
          <p:cNvPr id="6" name="Diagram 5">
            <a:extLst>
              <a:ext uri="{FF2B5EF4-FFF2-40B4-BE49-F238E27FC236}">
                <a16:creationId xmlns:a16="http://schemas.microsoft.com/office/drawing/2014/main" id="{AAEC8701-C832-4DC2-B91B-BA325AC6C2A0}"/>
              </a:ext>
            </a:extLst>
          </p:cNvPr>
          <p:cNvGraphicFramePr/>
          <p:nvPr>
            <p:extLst>
              <p:ext uri="{D42A27DB-BD31-4B8C-83A1-F6EECF244321}">
                <p14:modId xmlns:p14="http://schemas.microsoft.com/office/powerpoint/2010/main" val="2051532947"/>
              </p:ext>
            </p:extLst>
          </p:nvPr>
        </p:nvGraphicFramePr>
        <p:xfrm>
          <a:off x="457200" y="-1"/>
          <a:ext cx="7010400" cy="60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charles\Pictures\mincom logo.bmp">
            <a:extLst>
              <a:ext uri="{FF2B5EF4-FFF2-40B4-BE49-F238E27FC236}">
                <a16:creationId xmlns:a16="http://schemas.microsoft.com/office/drawing/2014/main" id="{81A01309-6B8E-4043-9852-7C6B302BE2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498" y="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19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1">
            <a:extLst>
              <a:ext uri="{FF2B5EF4-FFF2-40B4-BE49-F238E27FC236}">
                <a16:creationId xmlns:a16="http://schemas.microsoft.com/office/drawing/2014/main" id="{5AE389B6-1DA1-46E6-BFC9-633299461100}"/>
              </a:ext>
            </a:extLst>
          </p:cNvPr>
          <p:cNvGrpSpPr>
            <a:grpSpLocks/>
          </p:cNvGrpSpPr>
          <p:nvPr/>
        </p:nvGrpSpPr>
        <p:grpSpPr bwMode="auto">
          <a:xfrm>
            <a:off x="342900" y="215900"/>
            <a:ext cx="7581900" cy="533400"/>
            <a:chOff x="0" y="0"/>
            <a:chExt cx="8458200" cy="532944"/>
          </a:xfrm>
        </p:grpSpPr>
        <p:sp>
          <p:nvSpPr>
            <p:cNvPr id="3" name="Rectangle: Rounded Corners 2">
              <a:extLst>
                <a:ext uri="{FF2B5EF4-FFF2-40B4-BE49-F238E27FC236}">
                  <a16:creationId xmlns:a16="http://schemas.microsoft.com/office/drawing/2014/main" id="{516E685F-DABA-417C-A5C9-9C6D6DDDB2FF}"/>
                </a:ext>
              </a:extLst>
            </p:cNvPr>
            <p:cNvSpPr/>
            <p:nvPr/>
          </p:nvSpPr>
          <p:spPr>
            <a:xfrm>
              <a:off x="0" y="0"/>
              <a:ext cx="8458200" cy="532944"/>
            </a:xfrm>
            <a:prstGeom prst="roundRect">
              <a:avLst/>
            </a:prstGeom>
          </p:spPr>
          <p:style>
            <a:lnRef idx="2">
              <a:schemeClr val="accent6">
                <a:shade val="50000"/>
              </a:schemeClr>
            </a:lnRef>
            <a:fillRef idx="1">
              <a:schemeClr val="accent6"/>
            </a:fillRef>
            <a:effectRef idx="0">
              <a:schemeClr val="accent6"/>
            </a:effectRef>
            <a:fontRef idx="minor">
              <a:schemeClr val="lt1"/>
            </a:fontRef>
          </p:style>
        </p:sp>
        <p:sp>
          <p:nvSpPr>
            <p:cNvPr id="4" name="Rectangle: Rounded Corners 4">
              <a:extLst>
                <a:ext uri="{FF2B5EF4-FFF2-40B4-BE49-F238E27FC236}">
                  <a16:creationId xmlns:a16="http://schemas.microsoft.com/office/drawing/2014/main" id="{A3F2BD1F-7FA8-4E5E-8926-081C89BF325A}"/>
                </a:ext>
              </a:extLst>
            </p:cNvPr>
            <p:cNvSpPr txBox="1"/>
            <p:nvPr/>
          </p:nvSpPr>
          <p:spPr>
            <a:xfrm>
              <a:off x="25400" y="25378"/>
              <a:ext cx="8407400" cy="482187"/>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en-US" sz="2800" b="1" dirty="0"/>
                <a:t>ASM LICENCE/PERMIT REQUIRED</a:t>
              </a:r>
            </a:p>
          </p:txBody>
        </p:sp>
      </p:grpSp>
      <p:graphicFrame>
        <p:nvGraphicFramePr>
          <p:cNvPr id="8" name="Diagram 7">
            <a:extLst>
              <a:ext uri="{FF2B5EF4-FFF2-40B4-BE49-F238E27FC236}">
                <a16:creationId xmlns:a16="http://schemas.microsoft.com/office/drawing/2014/main" id="{F1DEE646-8329-4C5C-84CB-5677A3C6FCDA}"/>
              </a:ext>
            </a:extLst>
          </p:cNvPr>
          <p:cNvGraphicFramePr/>
          <p:nvPr>
            <p:extLst>
              <p:ext uri="{D42A27DB-BD31-4B8C-83A1-F6EECF244321}">
                <p14:modId xmlns:p14="http://schemas.microsoft.com/office/powerpoint/2010/main" val="985442386"/>
              </p:ext>
            </p:extLst>
          </p:nvPr>
        </p:nvGraphicFramePr>
        <p:xfrm>
          <a:off x="257175" y="864422"/>
          <a:ext cx="88392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a:extLst>
              <a:ext uri="{FF2B5EF4-FFF2-40B4-BE49-F238E27FC236}">
                <a16:creationId xmlns:a16="http://schemas.microsoft.com/office/drawing/2014/main" id="{63F43958-5D05-475C-8D90-92431F303242}"/>
              </a:ext>
            </a:extLst>
          </p:cNvPr>
          <p:cNvSpPr/>
          <p:nvPr/>
        </p:nvSpPr>
        <p:spPr>
          <a:xfrm>
            <a:off x="0" y="6110231"/>
            <a:ext cx="847004" cy="747770"/>
          </a:xfrm>
          <a:prstGeom prst="ellipse">
            <a:avLst/>
          </a:prstGeom>
          <a:blipFill rotWithShape="1">
            <a:blip r:embed="rId7"/>
            <a:srcRect/>
            <a:stretch>
              <a:fillRect l="-9000" r="-9000"/>
            </a:stretch>
          </a:blipFill>
        </p:spPr>
        <p:style>
          <a:lnRef idx="0">
            <a:schemeClr val="dk1">
              <a:shade val="80000"/>
              <a:hueOff val="0"/>
              <a:satOff val="0"/>
              <a:lumOff val="0"/>
              <a:alphaOff val="0"/>
            </a:schemeClr>
          </a:lnRef>
          <a:fillRef idx="1">
            <a:scrgbClr r="0" g="0" b="0"/>
          </a:fillRef>
          <a:effectRef idx="3">
            <a:schemeClr val="dk1">
              <a:tint val="40000"/>
              <a:hueOff val="0"/>
              <a:satOff val="0"/>
              <a:lumOff val="0"/>
              <a:alphaOff val="0"/>
            </a:schemeClr>
          </a:effectRef>
          <a:fontRef idx="minor">
            <a:schemeClr val="lt1">
              <a:hueOff val="0"/>
              <a:satOff val="0"/>
              <a:lumOff val="0"/>
              <a:alphaOff val="0"/>
            </a:schemeClr>
          </a:fontRef>
        </p:style>
      </p:sp>
      <p:pic>
        <p:nvPicPr>
          <p:cNvPr id="60423" name="Picture 4">
            <a:extLst>
              <a:ext uri="{FF2B5EF4-FFF2-40B4-BE49-F238E27FC236}">
                <a16:creationId xmlns:a16="http://schemas.microsoft.com/office/drawing/2014/main" id="{F3806BE7-E1D4-4FEC-A054-2C20225CB30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102225"/>
            <a:ext cx="84867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charles\Pictures\mincom logo.bmp">
            <a:extLst>
              <a:ext uri="{FF2B5EF4-FFF2-40B4-BE49-F238E27FC236}">
                <a16:creationId xmlns:a16="http://schemas.microsoft.com/office/drawing/2014/main" id="{0AEE0F70-E70B-480E-8D8C-E5263DCAEA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799" y="0"/>
            <a:ext cx="914400" cy="86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1D8A34C-AE0C-435A-BAD8-0658C546B4BD}"/>
              </a:ext>
            </a:extLst>
          </p:cNvPr>
          <p:cNvSpPr txBox="1">
            <a:spLocks noGrp="1"/>
          </p:cNvSpPr>
          <p:nvPr>
            <p:ph idx="1"/>
          </p:nvPr>
        </p:nvSpPr>
        <p:spPr>
          <a:xfrm>
            <a:off x="6781800" y="1143000"/>
            <a:ext cx="2133600" cy="5105400"/>
          </a:xfrm>
        </p:spPr>
        <p:txBody>
          <a:bodyPr rtlCol="0">
            <a:noAutofit/>
          </a:bodyPr>
          <a:lstStyle/>
          <a:p>
            <a:pPr>
              <a:buFont typeface="Arial" panose="020B0604020202020204" pitchFamily="34" charset="0"/>
              <a:buNone/>
              <a:defRPr/>
            </a:pPr>
            <a:r>
              <a:rPr lang="en-US" sz="1800" dirty="0">
                <a:latin typeface="Arial Narrow" pitchFamily="34" charset="0"/>
              </a:rPr>
              <a:t>   The Commission had 13 District Mining Offices countrywide to facilitate licensing, monitoring &amp; inspection services. </a:t>
            </a:r>
          </a:p>
          <a:p>
            <a:pPr>
              <a:buFont typeface="Arial" panose="020B0604020202020204" pitchFamily="34" charset="0"/>
              <a:buNone/>
              <a:defRPr/>
            </a:pPr>
            <a:endParaRPr lang="en-US" sz="1800" dirty="0">
              <a:latin typeface="Arial Narrow" pitchFamily="34" charset="0"/>
            </a:endParaRPr>
          </a:p>
          <a:p>
            <a:pPr>
              <a:buFont typeface="Arial" charset="0"/>
              <a:buChar char="•"/>
              <a:defRPr/>
            </a:pPr>
            <a:r>
              <a:rPr lang="en-US" sz="1800" b="1" dirty="0">
                <a:solidFill>
                  <a:srgbClr val="0070C0"/>
                </a:solidFill>
                <a:latin typeface="Arial Narrow" pitchFamily="34" charset="0"/>
              </a:rPr>
              <a:t>More offices have been created to increase the footprints of the Commission (13 District Offices &amp; 18 Satellite Offices)</a:t>
            </a:r>
          </a:p>
          <a:p>
            <a:pPr algn="just">
              <a:buFont typeface="Arial" charset="0"/>
              <a:buChar char="•"/>
              <a:defRPr/>
            </a:pPr>
            <a:endParaRPr lang="en-US" sz="1800" dirty="0">
              <a:latin typeface="Arial Narrow" pitchFamily="34" charset="0"/>
            </a:endParaRPr>
          </a:p>
          <a:p>
            <a:pPr algn="just">
              <a:buFont typeface="Arial" panose="020B0604020202020204" pitchFamily="34" charset="0"/>
              <a:buNone/>
              <a:defRPr/>
            </a:pPr>
            <a:endParaRPr lang="en-US" sz="1800" dirty="0">
              <a:latin typeface="Arial Narrow" pitchFamily="34" charset="0"/>
            </a:endParaRPr>
          </a:p>
          <a:p>
            <a:pPr algn="just">
              <a:buFont typeface="Arial" panose="020B0604020202020204" pitchFamily="34" charset="0"/>
              <a:buNone/>
              <a:defRPr/>
            </a:pPr>
            <a:endParaRPr lang="en-US" sz="1800" dirty="0">
              <a:latin typeface="Arial Narrow" pitchFamily="34" charset="0"/>
            </a:endParaRPr>
          </a:p>
          <a:p>
            <a:pPr lvl="1" algn="just" eaLnBrk="1" fontAlgn="auto" hangingPunct="1">
              <a:spcAft>
                <a:spcPts val="0"/>
              </a:spcAft>
              <a:buFont typeface="Arial" panose="020B0604020202020204" pitchFamily="34" charset="0"/>
              <a:buNone/>
              <a:defRPr/>
            </a:pPr>
            <a:endParaRPr lang="en-ZA" sz="1800" b="1" dirty="0">
              <a:solidFill>
                <a:schemeClr val="accent1"/>
              </a:solidFill>
              <a:effectLst>
                <a:outerShdw blurRad="38100" dist="38100" dir="2700000" algn="tl">
                  <a:srgbClr val="000000">
                    <a:alpha val="43137"/>
                  </a:srgbClr>
                </a:outerShdw>
              </a:effectLst>
              <a:latin typeface="Arial Narrow" pitchFamily="34" charset="0"/>
              <a:cs typeface="Arial" pitchFamily="34" charset="0"/>
            </a:endParaRPr>
          </a:p>
          <a:p>
            <a:pPr marL="273050" lvl="1" indent="-273050" algn="just" eaLnBrk="1" fontAlgn="auto" hangingPunct="1">
              <a:spcBef>
                <a:spcPts val="0"/>
              </a:spcBef>
              <a:spcAft>
                <a:spcPts val="0"/>
              </a:spcAft>
              <a:buSzPct val="95000"/>
              <a:buFont typeface="Arial" charset="0"/>
              <a:buChar char="–"/>
              <a:defRPr/>
            </a:pPr>
            <a:endParaRPr lang="en-US" sz="1800" dirty="0">
              <a:latin typeface="Arial Narrow" pitchFamily="34" charset="0"/>
              <a:cs typeface="Arial" pitchFamily="34" charset="0"/>
            </a:endParaRPr>
          </a:p>
        </p:txBody>
      </p:sp>
      <p:sp>
        <p:nvSpPr>
          <p:cNvPr id="61443" name="Slide Number Placeholder 3">
            <a:extLst>
              <a:ext uri="{FF2B5EF4-FFF2-40B4-BE49-F238E27FC236}">
                <a16:creationId xmlns:a16="http://schemas.microsoft.com/office/drawing/2014/main" id="{2CEDA241-BA84-4BFC-A620-01F6AEFA32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4C9BB4-88C6-4655-ADB7-D3ACFCAA7CC7}"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pic>
        <p:nvPicPr>
          <p:cNvPr id="61444" name="Picture 2">
            <a:extLst>
              <a:ext uri="{FF2B5EF4-FFF2-40B4-BE49-F238E27FC236}">
                <a16:creationId xmlns:a16="http://schemas.microsoft.com/office/drawing/2014/main" id="{562750CB-5C61-45C3-902D-1EC2055ED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a:extLst>
              <a:ext uri="{FF2B5EF4-FFF2-40B4-BE49-F238E27FC236}">
                <a16:creationId xmlns:a16="http://schemas.microsoft.com/office/drawing/2014/main" id="{089A725A-23F7-4760-AF63-1709F1B15CCB}"/>
              </a:ext>
            </a:extLst>
          </p:cNvPr>
          <p:cNvGraphicFramePr/>
          <p:nvPr/>
        </p:nvGraphicFramePr>
        <p:xfrm>
          <a:off x="381000" y="-1"/>
          <a:ext cx="8763000" cy="82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1446" name="Object 1">
            <a:extLst>
              <a:ext uri="{FF2B5EF4-FFF2-40B4-BE49-F238E27FC236}">
                <a16:creationId xmlns:a16="http://schemas.microsoft.com/office/drawing/2014/main" id="{D306B380-CDC3-44A6-8605-43E0A7EDD8D9}"/>
              </a:ext>
            </a:extLst>
          </p:cNvPr>
          <p:cNvGraphicFramePr>
            <a:graphicFrameLocks noChangeAspect="1"/>
          </p:cNvGraphicFramePr>
          <p:nvPr/>
        </p:nvGraphicFramePr>
        <p:xfrm>
          <a:off x="1447800" y="990600"/>
          <a:ext cx="5334000" cy="5867400"/>
        </p:xfrm>
        <a:graphic>
          <a:graphicData uri="http://schemas.openxmlformats.org/presentationml/2006/ole">
            <mc:AlternateContent xmlns:mc="http://schemas.openxmlformats.org/markup-compatibility/2006">
              <mc:Choice xmlns:v="urn:schemas-microsoft-com:vml" Requires="v">
                <p:oleObj name="Acrobat Document" r:id="rId8" imgW="8010426" imgH="11334743" progId="AcroExch.Document.11">
                  <p:embed/>
                </p:oleObj>
              </mc:Choice>
              <mc:Fallback>
                <p:oleObj name="Acrobat Document" r:id="rId8" imgW="8010426" imgH="11334743" progId="AcroExch.Document.11">
                  <p:embed/>
                  <p:pic>
                    <p:nvPicPr>
                      <p:cNvPr id="61446" name="Object 1">
                        <a:extLst>
                          <a:ext uri="{FF2B5EF4-FFF2-40B4-BE49-F238E27FC236}">
                            <a16:creationId xmlns:a16="http://schemas.microsoft.com/office/drawing/2014/main" id="{D306B380-CDC3-44A6-8605-43E0A7EDD8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990600"/>
                        <a:ext cx="533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4B9EEE9-C933-4910-85D4-DD13E88D1073}"/>
              </a:ext>
            </a:extLst>
          </p:cNvPr>
          <p:cNvGraphicFramePr>
            <a:graphicFrameLocks noGrp="1"/>
          </p:cNvGraphicFramePr>
          <p:nvPr>
            <p:ph idx="1"/>
          </p:nvPr>
        </p:nvGraphicFramePr>
        <p:xfrm>
          <a:off x="152400" y="533400"/>
          <a:ext cx="8915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7" name="Slide Number Placeholder 3">
            <a:extLst>
              <a:ext uri="{FF2B5EF4-FFF2-40B4-BE49-F238E27FC236}">
                <a16:creationId xmlns:a16="http://schemas.microsoft.com/office/drawing/2014/main" id="{9BB09ABE-EBC2-454D-A805-A089FD59EA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0B07A3-2E17-43F7-BC25-653A42BFFCD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62468" name="Rectangle 4">
            <a:extLst>
              <a:ext uri="{FF2B5EF4-FFF2-40B4-BE49-F238E27FC236}">
                <a16:creationId xmlns:a16="http://schemas.microsoft.com/office/drawing/2014/main" id="{D300ED14-2620-4D17-A4BD-CA1E09746736}"/>
              </a:ext>
            </a:extLst>
          </p:cNvPr>
          <p:cNvSpPr>
            <a:spLocks noChangeArrowheads="1"/>
          </p:cNvSpPr>
          <p:nvPr/>
        </p:nvSpPr>
        <p:spPr bwMode="auto">
          <a:xfrm>
            <a:off x="1219200" y="85725"/>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ASM Licensing Procedure</a:t>
            </a:r>
            <a:endPar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5" name="Picture 2" descr="C:\Users\charles\Pictures\mincom logo.bmp">
            <a:extLst>
              <a:ext uri="{FF2B5EF4-FFF2-40B4-BE49-F238E27FC236}">
                <a16:creationId xmlns:a16="http://schemas.microsoft.com/office/drawing/2014/main" id="{B07CA58D-EF63-4443-B8A1-87A5DF9A25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76200"/>
            <a:ext cx="762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id="{4652FCAC-191F-483E-BD00-B3CD8A27C2B5}"/>
              </a:ext>
            </a:extLst>
          </p:cNvPr>
          <p:cNvSpPr>
            <a:spLocks noGrp="1"/>
          </p:cNvSpPr>
          <p:nvPr>
            <p:ph sz="half" idx="1"/>
          </p:nvPr>
        </p:nvSpPr>
        <p:spPr>
          <a:xfrm>
            <a:off x="134938" y="990600"/>
            <a:ext cx="8782050" cy="6172200"/>
          </a:xfrm>
        </p:spPr>
        <p:txBody>
          <a:bodyPr rtlCol="0"/>
          <a:lstStyle/>
          <a:p>
            <a:pPr algn="just" eaLnBrk="1" fontAlgn="auto" hangingPunct="1">
              <a:spcAft>
                <a:spcPts val="0"/>
              </a:spcAft>
              <a:buFont typeface="Arial" charset="0"/>
              <a:buChar char="•"/>
              <a:defRPr/>
            </a:pPr>
            <a:r>
              <a:rPr lang="en-US" dirty="0">
                <a:latin typeface="Arial Narrow" pitchFamily="34" charset="0"/>
              </a:rPr>
              <a:t>ASM is a significant sub sector providing livelihood for millions; </a:t>
            </a:r>
          </a:p>
          <a:p>
            <a:pPr algn="just" eaLnBrk="1" fontAlgn="auto" hangingPunct="1">
              <a:spcAft>
                <a:spcPts val="0"/>
              </a:spcAft>
              <a:buFont typeface="Arial" charset="0"/>
              <a:buChar char="•"/>
              <a:defRPr/>
            </a:pPr>
            <a:r>
              <a:rPr lang="en-US" dirty="0">
                <a:latin typeface="Arial Narrow" pitchFamily="34" charset="0"/>
              </a:rPr>
              <a:t>ASM has contributed significantly to poverty reduction and stimulate economic growth in the local communities.</a:t>
            </a:r>
          </a:p>
          <a:p>
            <a:pPr algn="just" eaLnBrk="1" fontAlgn="auto" hangingPunct="1">
              <a:spcAft>
                <a:spcPts val="0"/>
              </a:spcAft>
              <a:buFont typeface="Arial" charset="0"/>
              <a:buChar char="•"/>
              <a:defRPr/>
            </a:pPr>
            <a:r>
              <a:rPr lang="en-US" dirty="0">
                <a:latin typeface="Arial Narrow" pitchFamily="34" charset="0"/>
              </a:rPr>
              <a:t>ASM is the supplier of minerals for the Jewelry Industry in Ghana </a:t>
            </a:r>
          </a:p>
          <a:p>
            <a:pPr algn="just" eaLnBrk="1" fontAlgn="auto" hangingPunct="1">
              <a:spcAft>
                <a:spcPts val="0"/>
              </a:spcAft>
              <a:buFont typeface="Arial" charset="0"/>
              <a:buChar char="•"/>
              <a:defRPr/>
            </a:pPr>
            <a:r>
              <a:rPr lang="en-US" dirty="0">
                <a:latin typeface="Arial Narrow" pitchFamily="34" charset="0"/>
              </a:rPr>
              <a:t>Revenue for local Assemblies and foreign exchange earning.</a:t>
            </a:r>
          </a:p>
          <a:p>
            <a:pPr algn="just" eaLnBrk="1" fontAlgn="auto" hangingPunct="1">
              <a:spcAft>
                <a:spcPts val="0"/>
              </a:spcAft>
              <a:buFont typeface="Arial" charset="0"/>
              <a:buChar char="•"/>
              <a:defRPr/>
            </a:pPr>
            <a:r>
              <a:rPr lang="en-GB" dirty="0">
                <a:latin typeface="Arial Narrow" pitchFamily="34" charset="0"/>
              </a:rPr>
              <a:t>Serve as Precursors to Large Scale Exploration Companies (Pathfinders)</a:t>
            </a:r>
          </a:p>
          <a:p>
            <a:pPr algn="just" eaLnBrk="1" fontAlgn="auto" hangingPunct="1">
              <a:spcAft>
                <a:spcPts val="0"/>
              </a:spcAft>
              <a:buFont typeface="Arial" charset="0"/>
              <a:buChar char="•"/>
              <a:defRPr/>
            </a:pPr>
            <a:r>
              <a:rPr lang="en-GB" dirty="0">
                <a:latin typeface="Arial Narrow" pitchFamily="34" charset="0"/>
              </a:rPr>
              <a:t>Contribution towards Community Development through Implementation of CSR projects </a:t>
            </a:r>
          </a:p>
          <a:p>
            <a:pPr algn="just" eaLnBrk="1" fontAlgn="auto" hangingPunct="1">
              <a:spcAft>
                <a:spcPts val="0"/>
              </a:spcAft>
              <a:buFont typeface="Arial" charset="0"/>
              <a:buChar char="•"/>
              <a:defRPr/>
            </a:pPr>
            <a:r>
              <a:rPr lang="en-US" dirty="0">
                <a:latin typeface="Arial Narrow" pitchFamily="34" charset="0"/>
              </a:rPr>
              <a:t>ASM Contributed 43% </a:t>
            </a:r>
            <a:r>
              <a:rPr lang="en-US" b="1" dirty="0">
                <a:solidFill>
                  <a:srgbClr val="FF0000"/>
                </a:solidFill>
                <a:effectLst>
                  <a:outerShdw blurRad="38100" dist="38100" dir="2700000" algn="tl">
                    <a:srgbClr val="000000">
                      <a:alpha val="43137"/>
                    </a:srgbClr>
                  </a:outerShdw>
                </a:effectLst>
                <a:latin typeface="Arial Narrow" pitchFamily="34" charset="0"/>
              </a:rPr>
              <a:t>(2.1</a:t>
            </a:r>
            <a:r>
              <a:rPr lang="en-US" b="1" dirty="0">
                <a:solidFill>
                  <a:srgbClr val="FF0000"/>
                </a:solidFill>
                <a:effectLst>
                  <a:outerShdw blurRad="38100" dist="38100" dir="2700000" algn="tl">
                    <a:srgbClr val="000000">
                      <a:alpha val="43137"/>
                    </a:srgbClr>
                  </a:outerShdw>
                </a:effectLst>
              </a:rPr>
              <a:t> million oz) </a:t>
            </a:r>
            <a:r>
              <a:rPr lang="en-US" dirty="0">
                <a:latin typeface="Arial Narrow" pitchFamily="34" charset="0"/>
              </a:rPr>
              <a:t>of total gold production in 2018, 36% in 2019, 30% in 2020 and total  of almost 100% Diamond production</a:t>
            </a:r>
            <a:endParaRPr lang="en-US" sz="2200" dirty="0">
              <a:latin typeface="Arial Narrow" pitchFamily="34" charset="0"/>
            </a:endParaRPr>
          </a:p>
          <a:p>
            <a:pPr algn="just" eaLnBrk="1" fontAlgn="auto" hangingPunct="1">
              <a:spcAft>
                <a:spcPts val="0"/>
              </a:spcAft>
              <a:buFont typeface="Arial" charset="0"/>
              <a:buChar char="•"/>
              <a:defRPr/>
            </a:pPr>
            <a:endParaRPr lang="en-US" sz="2200" dirty="0">
              <a:latin typeface="Arial Narrow" pitchFamily="34" charset="0"/>
            </a:endParaRPr>
          </a:p>
          <a:p>
            <a:pPr algn="just" eaLnBrk="1" fontAlgn="auto" hangingPunct="1">
              <a:spcAft>
                <a:spcPts val="0"/>
              </a:spcAft>
              <a:buFont typeface="Arial" charset="0"/>
              <a:buChar char="•"/>
              <a:defRPr/>
            </a:pPr>
            <a:endParaRPr lang="en-US" sz="2200" dirty="0">
              <a:latin typeface="Arial Narrow" pitchFamily="34" charset="0"/>
            </a:endParaRPr>
          </a:p>
          <a:p>
            <a:pPr algn="just" eaLnBrk="1" fontAlgn="auto" hangingPunct="1">
              <a:spcAft>
                <a:spcPts val="0"/>
              </a:spcAft>
              <a:buFont typeface="Arial" charset="0"/>
              <a:buChar char="•"/>
              <a:defRPr/>
            </a:pPr>
            <a:endParaRPr lang="en-US" sz="2200" dirty="0">
              <a:latin typeface="Arial Narrow" pitchFamily="34" charset="0"/>
            </a:endParaRPr>
          </a:p>
          <a:p>
            <a:pPr algn="just" eaLnBrk="1" fontAlgn="auto" hangingPunct="1">
              <a:spcAft>
                <a:spcPts val="0"/>
              </a:spcAft>
              <a:buFont typeface="Arial" panose="020B0604020202020204" pitchFamily="34" charset="0"/>
              <a:buNone/>
              <a:defRPr/>
            </a:pPr>
            <a:endParaRPr lang="en-US" sz="2200" dirty="0">
              <a:latin typeface="Arial Narrow" pitchFamily="34" charset="0"/>
            </a:endParaRPr>
          </a:p>
        </p:txBody>
      </p:sp>
      <p:sp>
        <p:nvSpPr>
          <p:cNvPr id="64515" name="Slide Number Placeholder 7">
            <a:extLst>
              <a:ext uri="{FF2B5EF4-FFF2-40B4-BE49-F238E27FC236}">
                <a16:creationId xmlns:a16="http://schemas.microsoft.com/office/drawing/2014/main" id="{146BCCE0-84D7-4AA1-881C-270A50D3A9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EEE1AA-9E0C-4EAB-94EE-92F1C93F8904}"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2" name="Group 6">
            <a:extLst>
              <a:ext uri="{FF2B5EF4-FFF2-40B4-BE49-F238E27FC236}">
                <a16:creationId xmlns:a16="http://schemas.microsoft.com/office/drawing/2014/main" id="{C3F5360D-4813-4B68-8773-62A3C4AB9B20}"/>
              </a:ext>
            </a:extLst>
          </p:cNvPr>
          <p:cNvGrpSpPr>
            <a:grpSpLocks/>
          </p:cNvGrpSpPr>
          <p:nvPr/>
        </p:nvGrpSpPr>
        <p:grpSpPr bwMode="auto">
          <a:xfrm>
            <a:off x="0" y="-13269"/>
            <a:ext cx="8001000" cy="952275"/>
            <a:chOff x="-979427" y="296"/>
            <a:chExt cx="9528372" cy="951216"/>
          </a:xfrm>
          <a:solidFill>
            <a:schemeClr val="accent4">
              <a:lumMod val="20000"/>
              <a:lumOff val="80000"/>
            </a:schemeClr>
          </a:solidFill>
        </p:grpSpPr>
        <p:sp>
          <p:nvSpPr>
            <p:cNvPr id="8" name="Rounded Rectangle 7">
              <a:extLst>
                <a:ext uri="{FF2B5EF4-FFF2-40B4-BE49-F238E27FC236}">
                  <a16:creationId xmlns:a16="http://schemas.microsoft.com/office/drawing/2014/main" id="{32AD2539-9E51-419E-93E1-5634EF51235D}"/>
                </a:ext>
              </a:extLst>
            </p:cNvPr>
            <p:cNvSpPr>
              <a:spLocks noChangeArrowheads="1"/>
            </p:cNvSpPr>
            <p:nvPr/>
          </p:nvSpPr>
          <p:spPr bwMode="auto">
            <a:xfrm>
              <a:off x="0" y="296"/>
              <a:ext cx="8458199" cy="532807"/>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Rounded Rectangle 4">
              <a:extLst>
                <a:ext uri="{FF2B5EF4-FFF2-40B4-BE49-F238E27FC236}">
                  <a16:creationId xmlns:a16="http://schemas.microsoft.com/office/drawing/2014/main" id="{F048C5D9-5FB4-4B9E-9EA1-056AC5FC7D9D}"/>
                </a:ext>
              </a:extLst>
            </p:cNvPr>
            <p:cNvSpPr/>
            <p:nvPr/>
          </p:nvSpPr>
          <p:spPr>
            <a:xfrm>
              <a:off x="-979427" y="25667"/>
              <a:ext cx="9528372" cy="925845"/>
            </a:xfrm>
            <a:prstGeom prst="rect">
              <a:avLst/>
            </a:prstGeom>
          </p:spPr>
          <p:style>
            <a:lnRef idx="1">
              <a:schemeClr val="accent3"/>
            </a:lnRef>
            <a:fillRef idx="2">
              <a:schemeClr val="accent3"/>
            </a:fillRef>
            <a:effectRef idx="1">
              <a:schemeClr val="accent3"/>
            </a:effectRef>
            <a:fontRef idx="minor">
              <a:schemeClr val="dk1"/>
            </a:fontRef>
          </p:style>
          <p:txBody>
            <a:bodyPr lIns="106680" tIns="106680" rIns="106680" bIns="106680" anchor="ctr"/>
            <a:lstStyle/>
            <a:p>
              <a:pPr marL="0" marR="0" lvl="0" indent="0" algn="ctr" defTabSz="1244600" rtl="0" eaLnBrk="1" fontAlgn="auto" latinLnBrk="0" hangingPunct="1">
                <a:lnSpc>
                  <a:spcPct val="90000"/>
                </a:lnSpc>
                <a:spcBef>
                  <a:spcPts val="0"/>
                </a:spcBef>
                <a:spcAft>
                  <a:spcPct val="35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ＭＳ Ｐゴシック" charset="0"/>
                  <a:cs typeface="+mn-cs"/>
                </a:rPr>
                <a:t>IMPORTANCE OF ASM TO GHANA’S ECONOMY</a:t>
              </a:r>
            </a:p>
          </p:txBody>
        </p:sp>
      </p:grpSp>
      <p:pic>
        <p:nvPicPr>
          <p:cNvPr id="64517" name="Picture 2" descr="C:\Users\charles\Pictures\mincom logo.bmp">
            <a:extLst>
              <a:ext uri="{FF2B5EF4-FFF2-40B4-BE49-F238E27FC236}">
                <a16:creationId xmlns:a16="http://schemas.microsoft.com/office/drawing/2014/main" id="{062C5653-4C1A-4CFB-955B-DBA4FECE0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DA276234-393B-4DFC-B16C-FA448CDF39BC}"/>
              </a:ext>
            </a:extLst>
          </p:cNvPr>
          <p:cNvSpPr>
            <a:spLocks noGrp="1"/>
          </p:cNvSpPr>
          <p:nvPr>
            <p:ph type="title"/>
          </p:nvPr>
        </p:nvSpPr>
        <p:spPr>
          <a:xfrm>
            <a:off x="990600" y="304800"/>
            <a:ext cx="6553200" cy="455613"/>
          </a:xfrm>
          <a:solidFill>
            <a:schemeClr val="bg1"/>
          </a:solidFill>
        </p:spPr>
        <p:txBody>
          <a:bodyPr/>
          <a:lstStyle/>
          <a:p>
            <a:pPr eaLnBrk="1" hangingPunct="1"/>
            <a:r>
              <a:rPr lang="en-US" altLang="en-US" sz="3600" b="1">
                <a:solidFill>
                  <a:srgbClr val="FF0000"/>
                </a:solidFill>
              </a:rPr>
              <a:t>PERSISTING CHALLENGES</a:t>
            </a:r>
          </a:p>
        </p:txBody>
      </p:sp>
      <p:graphicFrame>
        <p:nvGraphicFramePr>
          <p:cNvPr id="2" name="Content Placeholder 1">
            <a:extLst>
              <a:ext uri="{FF2B5EF4-FFF2-40B4-BE49-F238E27FC236}">
                <a16:creationId xmlns:a16="http://schemas.microsoft.com/office/drawing/2014/main" id="{33EEB833-F5A0-4A2E-A2C7-23ACCBF24E54}"/>
              </a:ext>
            </a:extLst>
          </p:cNvPr>
          <p:cNvGraphicFramePr>
            <a:graphicFrameLocks noGrp="1"/>
          </p:cNvGraphicFramePr>
          <p:nvPr>
            <p:ph idx="1"/>
            <p:extLst>
              <p:ext uri="{D42A27DB-BD31-4B8C-83A1-F6EECF244321}">
                <p14:modId xmlns:p14="http://schemas.microsoft.com/office/powerpoint/2010/main" val="2778358136"/>
              </p:ext>
            </p:extLst>
          </p:nvPr>
        </p:nvGraphicFramePr>
        <p:xfrm>
          <a:off x="152400" y="990600"/>
          <a:ext cx="8610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5540" name="Picture 2" descr="C:\Users\charles\Pictures\mincom logo.bmp">
            <a:extLst>
              <a:ext uri="{FF2B5EF4-FFF2-40B4-BE49-F238E27FC236}">
                <a16:creationId xmlns:a16="http://schemas.microsoft.com/office/drawing/2014/main" id="{E8FCA010-6176-422C-ABDD-B3D1019AF7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D018A823-8E89-4D0C-AE9E-4910109D8FA5}"/>
              </a:ext>
            </a:extLst>
          </p:cNvPr>
          <p:cNvSpPr>
            <a:spLocks noGrp="1"/>
          </p:cNvSpPr>
          <p:nvPr>
            <p:ph idx="1"/>
          </p:nvPr>
        </p:nvSpPr>
        <p:spPr>
          <a:xfrm>
            <a:off x="228600" y="914400"/>
            <a:ext cx="8610600" cy="5791200"/>
          </a:xfrm>
        </p:spPr>
        <p:txBody>
          <a:bodyPr>
            <a:normAutofit fontScale="92500" lnSpcReduction="10000"/>
          </a:bodyPr>
          <a:lstStyle/>
          <a:p>
            <a:pPr marL="393192" lvl="1" indent="0" algn="just" eaLnBrk="1" fontAlgn="auto" hangingPunct="1">
              <a:lnSpc>
                <a:spcPct val="150000"/>
              </a:lnSpc>
              <a:spcBef>
                <a:spcPct val="0"/>
              </a:spcBef>
              <a:spcAft>
                <a:spcPts val="0"/>
              </a:spcAft>
              <a:buClr>
                <a:srgbClr val="F0A22E"/>
              </a:buClr>
              <a:buFont typeface="Arial" panose="020B0604020202020204" pitchFamily="34" charset="0"/>
              <a:buNone/>
              <a:defRPr/>
            </a:pPr>
            <a:r>
              <a:rPr lang="en-GB" altLang="en-US" sz="2400" b="1" dirty="0">
                <a:solidFill>
                  <a:srgbClr val="00B0F0"/>
                </a:solidFill>
                <a:latin typeface="Lucida Sans Unicode"/>
              </a:rPr>
              <a:t>COMMUNITY MINING SCHEME</a:t>
            </a:r>
          </a:p>
          <a:p>
            <a:pPr lvl="1" algn="just" eaLnBrk="1" fontAlgn="auto" hangingPunct="1">
              <a:lnSpc>
                <a:spcPct val="150000"/>
              </a:lnSpc>
              <a:spcBef>
                <a:spcPct val="0"/>
              </a:spcBef>
              <a:spcAft>
                <a:spcPts val="0"/>
              </a:spcAft>
              <a:buClr>
                <a:srgbClr val="F0A22E"/>
              </a:buClr>
              <a:buFontTx/>
              <a:buChar char="-"/>
              <a:defRPr/>
            </a:pPr>
            <a:r>
              <a:rPr lang="en-GB" altLang="en-US" sz="2400" b="1" dirty="0">
                <a:latin typeface="Lucida Sans Unicode"/>
              </a:rPr>
              <a:t>   Community based operation </a:t>
            </a:r>
          </a:p>
          <a:p>
            <a:pPr lvl="1" algn="just" eaLnBrk="1" fontAlgn="auto" hangingPunct="1">
              <a:lnSpc>
                <a:spcPct val="150000"/>
              </a:lnSpc>
              <a:spcBef>
                <a:spcPct val="0"/>
              </a:spcBef>
              <a:spcAft>
                <a:spcPts val="0"/>
              </a:spcAft>
              <a:buClr>
                <a:srgbClr val="F0A22E"/>
              </a:buClr>
              <a:buFontTx/>
              <a:buChar char="-"/>
              <a:defRPr/>
            </a:pPr>
            <a:r>
              <a:rPr lang="en-GB" altLang="en-US" sz="2400" b="1" dirty="0">
                <a:latin typeface="Lucida Sans Unicode"/>
              </a:rPr>
              <a:t>   Operated under the  small scale mining laws &amp; the  	Tributer System (Regulations 493-506 of LI2182)</a:t>
            </a:r>
          </a:p>
          <a:p>
            <a:pPr marL="393192" lvl="1" indent="0" algn="just" eaLnBrk="1" fontAlgn="auto" hangingPunct="1">
              <a:lnSpc>
                <a:spcPct val="150000"/>
              </a:lnSpc>
              <a:spcBef>
                <a:spcPct val="0"/>
              </a:spcBef>
              <a:spcAft>
                <a:spcPts val="0"/>
              </a:spcAft>
              <a:buClr>
                <a:srgbClr val="F0A22E"/>
              </a:buClr>
              <a:buFont typeface="Arial" panose="020B0604020202020204" pitchFamily="34" charset="0"/>
              <a:buNone/>
              <a:defRPr/>
            </a:pPr>
            <a:r>
              <a:rPr lang="en-GB" altLang="en-US" sz="2400" b="1" dirty="0">
                <a:latin typeface="Lucida Sans Unicode"/>
              </a:rPr>
              <a:t>-    Reserved for Ghanaians</a:t>
            </a:r>
          </a:p>
          <a:p>
            <a:pPr marL="393192" lvl="1" indent="0" eaLnBrk="1" fontAlgn="auto" hangingPunct="1">
              <a:lnSpc>
                <a:spcPct val="150000"/>
              </a:lnSpc>
              <a:spcBef>
                <a:spcPct val="0"/>
              </a:spcBef>
              <a:spcAft>
                <a:spcPts val="0"/>
              </a:spcAft>
              <a:buClr>
                <a:srgbClr val="F0A22E"/>
              </a:buClr>
              <a:buFont typeface="Arial" panose="020B0604020202020204" pitchFamily="34" charset="0"/>
              <a:buNone/>
              <a:defRPr/>
            </a:pPr>
            <a:r>
              <a:rPr lang="en-GB" altLang="en-US" sz="2400" b="1" dirty="0">
                <a:latin typeface="Lucida Sans Unicode"/>
              </a:rPr>
              <a:t>-	Governed by Code of Practice &amp; to be signed by 	applicants</a:t>
            </a:r>
          </a:p>
          <a:p>
            <a:pPr marL="393192" lvl="1" indent="0" algn="just" eaLnBrk="1" fontAlgn="auto" hangingPunct="1">
              <a:lnSpc>
                <a:spcPct val="150000"/>
              </a:lnSpc>
              <a:spcBef>
                <a:spcPct val="0"/>
              </a:spcBef>
              <a:spcAft>
                <a:spcPts val="0"/>
              </a:spcAft>
              <a:buClr>
                <a:srgbClr val="F0A22E"/>
              </a:buClr>
              <a:buFont typeface="Arial" panose="020B0604020202020204" pitchFamily="34" charset="0"/>
              <a:buNone/>
              <a:defRPr/>
            </a:pPr>
            <a:r>
              <a:rPr lang="en-GB" altLang="en-US" sz="2400" b="1" dirty="0">
                <a:latin typeface="Lucida Sans Unicode"/>
              </a:rPr>
              <a:t>-	Its management is assisted by a District Mining 	Oversight Committee</a:t>
            </a:r>
          </a:p>
          <a:p>
            <a:pPr marL="393192" lvl="1" indent="0" algn="just" eaLnBrk="1" fontAlgn="auto" hangingPunct="1">
              <a:lnSpc>
                <a:spcPct val="150000"/>
              </a:lnSpc>
              <a:spcBef>
                <a:spcPct val="0"/>
              </a:spcBef>
              <a:spcAft>
                <a:spcPts val="0"/>
              </a:spcAft>
              <a:buClr>
                <a:srgbClr val="F0A22E"/>
              </a:buClr>
              <a:buFont typeface="Arial" panose="020B0604020202020204" pitchFamily="34" charset="0"/>
              <a:buNone/>
              <a:defRPr/>
            </a:pPr>
            <a:r>
              <a:rPr lang="en-GB" altLang="en-US" sz="2400" b="1" dirty="0">
                <a:latin typeface="Lucida Sans Unicode"/>
              </a:rPr>
              <a:t>-	Sources of Land- Block out areas, shed offs, Tributer 	system, special releases by L/S operating Companies</a:t>
            </a:r>
          </a:p>
          <a:p>
            <a:pPr marL="393192" lvl="1" indent="0" algn="just" eaLnBrk="1" fontAlgn="auto" hangingPunct="1">
              <a:lnSpc>
                <a:spcPct val="150000"/>
              </a:lnSpc>
              <a:spcBef>
                <a:spcPct val="0"/>
              </a:spcBef>
              <a:spcAft>
                <a:spcPts val="0"/>
              </a:spcAft>
              <a:buClr>
                <a:srgbClr val="F0A22E"/>
              </a:buClr>
              <a:buFont typeface="Arial" panose="020B0604020202020204" pitchFamily="34" charset="0"/>
              <a:buNone/>
              <a:defRPr/>
            </a:pPr>
            <a:r>
              <a:rPr lang="en-GB" altLang="en-US" sz="2400" b="1" dirty="0">
                <a:latin typeface="Lucida Sans Unicode"/>
              </a:rPr>
              <a:t>-	Launching of CMS (35 Areas as at today)</a:t>
            </a:r>
          </a:p>
          <a:p>
            <a:pPr marL="0">
              <a:lnSpc>
                <a:spcPct val="107000"/>
              </a:lnSpc>
              <a:spcBef>
                <a:spcPts val="0"/>
              </a:spcBef>
              <a:spcAft>
                <a:spcPts val="800"/>
              </a:spcAft>
              <a:defRPr/>
            </a:pPr>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defRPr/>
            </a:pP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buFont typeface="Arial" charset="0"/>
              <a:buNone/>
              <a:defRPr/>
            </a:pPr>
            <a:endParaRPr lang="en-US" altLang="en-US" sz="2000" dirty="0">
              <a:latin typeface="Arial Narrow" pitchFamily="34" charset="0"/>
            </a:endParaRPr>
          </a:p>
        </p:txBody>
      </p:sp>
      <p:sp>
        <p:nvSpPr>
          <p:cNvPr id="66563" name="Slide Number Placeholder 3">
            <a:extLst>
              <a:ext uri="{FF2B5EF4-FFF2-40B4-BE49-F238E27FC236}">
                <a16:creationId xmlns:a16="http://schemas.microsoft.com/office/drawing/2014/main" id="{D66D6433-24B3-4561-B0D6-6CD8B974005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1F2529-C4D3-4858-8B70-EF63F260F2D5}"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graphicFrame>
        <p:nvGraphicFramePr>
          <p:cNvPr id="6" name="Diagram 5">
            <a:extLst>
              <a:ext uri="{FF2B5EF4-FFF2-40B4-BE49-F238E27FC236}">
                <a16:creationId xmlns:a16="http://schemas.microsoft.com/office/drawing/2014/main" id="{945FE567-63D2-46BA-9BC3-0B8BFE8CEF3A}"/>
              </a:ext>
            </a:extLst>
          </p:cNvPr>
          <p:cNvGraphicFramePr/>
          <p:nvPr/>
        </p:nvGraphicFramePr>
        <p:xfrm>
          <a:off x="457200" y="-1"/>
          <a:ext cx="74676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6565" name="Picture 2" descr="C:\Users\charles\Pictures\mincom logo.bmp">
            <a:extLst>
              <a:ext uri="{FF2B5EF4-FFF2-40B4-BE49-F238E27FC236}">
                <a16:creationId xmlns:a16="http://schemas.microsoft.com/office/drawing/2014/main" id="{AA5FEB0C-5E3F-4A3F-B498-F4E52D3BAC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963" y="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C889F4F-5427-420F-874D-EB9679066ACA}"/>
              </a:ext>
            </a:extLst>
          </p:cNvPr>
          <p:cNvSpPr txBox="1">
            <a:spLocks noGrp="1"/>
          </p:cNvSpPr>
          <p:nvPr>
            <p:ph idx="1"/>
          </p:nvPr>
        </p:nvSpPr>
        <p:spPr>
          <a:xfrm>
            <a:off x="152400" y="990600"/>
            <a:ext cx="8686800" cy="5486400"/>
          </a:xfrm>
        </p:spPr>
        <p:txBody>
          <a:bodyPr>
            <a:noAutofit/>
          </a:bodyPr>
          <a:lstStyle/>
          <a:p>
            <a:pPr marL="0" indent="0">
              <a:buFont typeface="Arial" panose="020B0604020202020204" pitchFamily="34" charset="0"/>
              <a:buNone/>
              <a:defRPr/>
            </a:pPr>
            <a:r>
              <a:rPr lang="en-US" sz="2800" dirty="0"/>
              <a:t>Persons/Companies registered and permitted by the Minerals Commission may provide the following services to assist in the implementation of the Scheme:</a:t>
            </a:r>
          </a:p>
          <a:p>
            <a:pPr>
              <a:defRPr/>
            </a:pPr>
            <a:r>
              <a:rPr lang="en-GB" sz="2800" b="1" dirty="0"/>
              <a:t>Exploration</a:t>
            </a:r>
            <a:endParaRPr lang="en-US" sz="2800" b="1" dirty="0"/>
          </a:p>
          <a:p>
            <a:pPr>
              <a:defRPr/>
            </a:pPr>
            <a:r>
              <a:rPr lang="en-GB" sz="2800" b="1" dirty="0"/>
              <a:t>Mining</a:t>
            </a:r>
            <a:endParaRPr lang="en-US" sz="2800" b="1" dirty="0"/>
          </a:p>
          <a:p>
            <a:pPr>
              <a:defRPr/>
            </a:pPr>
            <a:r>
              <a:rPr lang="en-GB" sz="2800" b="1" dirty="0"/>
              <a:t>Environmental management</a:t>
            </a:r>
            <a:endParaRPr lang="en-US" sz="2800" b="1" dirty="0"/>
          </a:p>
          <a:p>
            <a:pPr>
              <a:defRPr/>
            </a:pPr>
            <a:r>
              <a:rPr lang="en-GB" sz="2800" b="1" dirty="0"/>
              <a:t>Equipment Hire</a:t>
            </a:r>
            <a:endParaRPr lang="en-US" sz="2800" b="1" dirty="0"/>
          </a:p>
          <a:p>
            <a:pPr>
              <a:defRPr/>
            </a:pPr>
            <a:r>
              <a:rPr lang="en-GB" sz="2800" b="1" dirty="0"/>
              <a:t>Financial Services</a:t>
            </a:r>
            <a:endParaRPr lang="en-US" sz="2800" b="1" dirty="0"/>
          </a:p>
          <a:p>
            <a:pPr>
              <a:defRPr/>
            </a:pPr>
            <a:r>
              <a:rPr lang="en-GB" sz="2800" b="1" dirty="0"/>
              <a:t>Centralised Processing Unit</a:t>
            </a:r>
            <a:endParaRPr lang="en-US" sz="2800" b="1" dirty="0"/>
          </a:p>
          <a:p>
            <a:pPr>
              <a:defRPr/>
            </a:pPr>
            <a:r>
              <a:rPr lang="en-GB" sz="2800" b="1" dirty="0"/>
              <a:t>Gold trading </a:t>
            </a:r>
            <a:endParaRPr lang="en-US" sz="2800" b="1" dirty="0"/>
          </a:p>
          <a:p>
            <a:pPr marL="0" indent="0">
              <a:buFont typeface="Arial" panose="020B0604020202020204" pitchFamily="34" charset="0"/>
              <a:buNone/>
              <a:defRPr/>
            </a:pPr>
            <a:endParaRPr lang="en-US" sz="2800" dirty="0"/>
          </a:p>
          <a:p>
            <a:pPr marL="0" indent="0" algn="just" eaLnBrk="1" hangingPunct="1">
              <a:spcBef>
                <a:spcPct val="0"/>
              </a:spcBef>
              <a:buFont typeface="Arial" charset="0"/>
              <a:buNone/>
              <a:defRPr/>
            </a:pPr>
            <a:r>
              <a:rPr lang="en-GB" altLang="en-US" sz="2400" b="1" i="1" dirty="0">
                <a:solidFill>
                  <a:srgbClr val="FF0000"/>
                </a:solidFill>
              </a:rPr>
              <a:t> </a:t>
            </a:r>
            <a:endParaRPr lang="en-US" altLang="en-US" sz="2400" dirty="0"/>
          </a:p>
          <a:p>
            <a:pPr marL="0" indent="0" algn="just" eaLnBrk="1" hangingPunct="1">
              <a:spcBef>
                <a:spcPct val="0"/>
              </a:spcBef>
              <a:buFont typeface="Arial" charset="0"/>
              <a:buNone/>
              <a:defRPr/>
            </a:pPr>
            <a:endParaRPr lang="en-GB" altLang="en-US" sz="2200" dirty="0"/>
          </a:p>
          <a:p>
            <a:pPr marL="0" indent="0" algn="just" eaLnBrk="1" hangingPunct="1">
              <a:spcBef>
                <a:spcPct val="0"/>
              </a:spcBef>
              <a:buFont typeface="Arial" charset="0"/>
              <a:buNone/>
              <a:defRPr/>
            </a:pPr>
            <a:endParaRPr lang="en-GB" altLang="en-US" sz="2200" dirty="0"/>
          </a:p>
          <a:p>
            <a:pPr marL="0" indent="0" algn="just" eaLnBrk="1" hangingPunct="1">
              <a:spcBef>
                <a:spcPct val="0"/>
              </a:spcBef>
              <a:buFont typeface="Arial" charset="0"/>
              <a:buNone/>
              <a:defRPr/>
            </a:pPr>
            <a:endParaRPr lang="en-GB" altLang="en-US" sz="2200" dirty="0"/>
          </a:p>
          <a:p>
            <a:pPr marL="0" indent="0" algn="just" eaLnBrk="1" hangingPunct="1">
              <a:lnSpc>
                <a:spcPct val="130000"/>
              </a:lnSpc>
              <a:spcBef>
                <a:spcPct val="0"/>
              </a:spcBef>
              <a:buFont typeface="Arial" charset="0"/>
              <a:buNone/>
              <a:defRPr/>
            </a:pPr>
            <a:endParaRPr lang="en-US" altLang="en-US" sz="2200" dirty="0"/>
          </a:p>
          <a:p>
            <a:pPr marL="0" indent="0" algn="just" eaLnBrk="1" hangingPunct="1">
              <a:spcBef>
                <a:spcPct val="0"/>
              </a:spcBef>
              <a:buFont typeface="Arial" panose="020B0604020202020204" pitchFamily="34" charset="0"/>
              <a:buNone/>
              <a:defRPr/>
            </a:pPr>
            <a:endParaRPr lang="en-US" altLang="en-US" sz="2200" dirty="0">
              <a:latin typeface="Arial Narrow" pitchFamily="34" charset="0"/>
            </a:endParaRPr>
          </a:p>
          <a:p>
            <a:pPr lvl="1" algn="just" eaLnBrk="1" hangingPunct="1">
              <a:spcBef>
                <a:spcPct val="0"/>
              </a:spcBef>
              <a:buFont typeface="Arial" panose="020B0604020202020204" pitchFamily="34" charset="0"/>
              <a:buNone/>
              <a:defRPr/>
            </a:pPr>
            <a:endParaRPr lang="en-ZA" altLang="en-US" sz="2200" b="1" dirty="0">
              <a:solidFill>
                <a:schemeClr val="accent1"/>
              </a:solidFill>
              <a:effectLst>
                <a:outerShdw blurRad="38100" dist="38100" dir="2700000" algn="tl">
                  <a:srgbClr val="C0C0C0"/>
                </a:outerShdw>
              </a:effectLst>
              <a:latin typeface="Arial Narrow" pitchFamily="34" charset="0"/>
              <a:cs typeface="Arial" pitchFamily="34" charset="0"/>
            </a:endParaRPr>
          </a:p>
          <a:p>
            <a:pPr lvl="1" algn="just" eaLnBrk="1" hangingPunct="1">
              <a:spcBef>
                <a:spcPct val="0"/>
              </a:spcBef>
              <a:buSzPct val="95000"/>
              <a:defRPr/>
            </a:pPr>
            <a:endParaRPr lang="en-US" altLang="en-US" sz="2200" dirty="0">
              <a:latin typeface="Arial Narrow" pitchFamily="34" charset="0"/>
              <a:cs typeface="Arial" pitchFamily="34" charset="0"/>
            </a:endParaRPr>
          </a:p>
        </p:txBody>
      </p:sp>
      <p:sp>
        <p:nvSpPr>
          <p:cNvPr id="67587" name="Slide Number Placeholder 3">
            <a:extLst>
              <a:ext uri="{FF2B5EF4-FFF2-40B4-BE49-F238E27FC236}">
                <a16:creationId xmlns:a16="http://schemas.microsoft.com/office/drawing/2014/main" id="{8CE2EEE5-4748-4FDD-87D2-E766879DC8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9FF346-9FFD-433F-A649-EAACF08C8660}" type="slidenum">
              <a:rPr lang="en-US" altLang="en-US" sz="1200" smtClean="0">
                <a:solidFill>
                  <a:srgbClr val="898989"/>
                </a:solidFill>
                <a:latin typeface="Arial" panose="020B0604020202020204" pitchFamily="34" charset="0"/>
                <a:ea typeface="MS PGothic" panose="020B0600070205080204" pitchFamily="34" charset="-128"/>
              </a:rPr>
              <a:pPr>
                <a:spcBef>
                  <a:spcPct val="0"/>
                </a:spcBef>
                <a:buFontTx/>
                <a:buNone/>
              </a:pPr>
              <a:t>17</a:t>
            </a:fld>
            <a:endParaRPr lang="en-US" altLang="en-US" sz="1200">
              <a:solidFill>
                <a:srgbClr val="898989"/>
              </a:solidFill>
              <a:latin typeface="Arial" panose="020B0604020202020204" pitchFamily="34" charset="0"/>
              <a:ea typeface="MS PGothic" panose="020B0600070205080204" pitchFamily="34" charset="-128"/>
            </a:endParaRPr>
          </a:p>
        </p:txBody>
      </p:sp>
      <p:pic>
        <p:nvPicPr>
          <p:cNvPr id="67588" name="Picture 2" descr="C:\Users\charles\Pictures\mincom logo.bmp">
            <a:extLst>
              <a:ext uri="{FF2B5EF4-FFF2-40B4-BE49-F238E27FC236}">
                <a16:creationId xmlns:a16="http://schemas.microsoft.com/office/drawing/2014/main" id="{3D9B66D5-65F7-43F1-98C8-7199ED829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365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itle 1">
            <a:extLst>
              <a:ext uri="{FF2B5EF4-FFF2-40B4-BE49-F238E27FC236}">
                <a16:creationId xmlns:a16="http://schemas.microsoft.com/office/drawing/2014/main" id="{201A496E-112A-4245-85BF-D6B29CBBC1AE}"/>
              </a:ext>
            </a:extLst>
          </p:cNvPr>
          <p:cNvSpPr>
            <a:spLocks noGrp="1"/>
          </p:cNvSpPr>
          <p:nvPr>
            <p:ph type="title"/>
          </p:nvPr>
        </p:nvSpPr>
        <p:spPr>
          <a:xfrm>
            <a:off x="1447800" y="228600"/>
            <a:ext cx="5943600" cy="762000"/>
          </a:xfrm>
        </p:spPr>
        <p:txBody>
          <a:bodyPr>
            <a:normAutofit fontScale="90000"/>
          </a:bodyPr>
          <a:lstStyle/>
          <a:p>
            <a:pPr algn="l" eaLnBrk="1" hangingPunct="1"/>
            <a:r>
              <a:rPr lang="en-US" altLang="en-US" sz="3200" b="1">
                <a:solidFill>
                  <a:srgbClr val="FF0000"/>
                </a:solidFill>
              </a:rPr>
              <a:t> SUPPORT SERVICES UNDER CMS</a:t>
            </a:r>
            <a:endParaRPr lang="en-US" altLang="en-US" sz="3600" b="1">
              <a:solidFill>
                <a:srgbClr val="FF0000"/>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347EE-1DB8-4FFD-AF9A-EE541004CBFA}"/>
              </a:ext>
            </a:extLst>
          </p:cNvPr>
          <p:cNvSpPr>
            <a:spLocks noGrp="1"/>
          </p:cNvSpPr>
          <p:nvPr>
            <p:ph idx="1"/>
          </p:nvPr>
        </p:nvSpPr>
        <p:spPr>
          <a:xfrm>
            <a:off x="304800" y="685800"/>
            <a:ext cx="8534400" cy="5943600"/>
          </a:xfrm>
        </p:spPr>
        <p:txBody>
          <a:bodyPr>
            <a:normAutofit lnSpcReduction="10000"/>
          </a:bodyPr>
          <a:lstStyle/>
          <a:p>
            <a:pPr marL="0" indent="0" eaLnBrk="1" hangingPunct="1">
              <a:buFont typeface="Arial" charset="0"/>
              <a:buNone/>
              <a:defRPr/>
            </a:pPr>
            <a:r>
              <a:rPr lang="en-GB" b="1" dirty="0"/>
              <a:t>Some Key Measures:</a:t>
            </a:r>
          </a:p>
          <a:p>
            <a:pPr algn="just" eaLnBrk="1" hangingPunct="1">
              <a:lnSpc>
                <a:spcPct val="150000"/>
              </a:lnSpc>
              <a:buFont typeface="Arial" charset="0"/>
              <a:buChar char="•"/>
              <a:defRPr/>
            </a:pPr>
            <a:r>
              <a:rPr lang="en-US" sz="2800" b="1" dirty="0">
                <a:effectLst>
                  <a:outerShdw blurRad="38100" dist="38100" dir="2700000" algn="tl">
                    <a:srgbClr val="000000">
                      <a:alpha val="43137"/>
                    </a:srgbClr>
                  </a:outerShdw>
                </a:effectLst>
              </a:rPr>
              <a:t>Block-out areas for ASM</a:t>
            </a:r>
          </a:p>
          <a:p>
            <a:pPr algn="just" eaLnBrk="1" hangingPunct="1">
              <a:lnSpc>
                <a:spcPct val="150000"/>
              </a:lnSpc>
              <a:buFont typeface="Arial" charset="0"/>
              <a:buChar char="•"/>
              <a:defRPr/>
            </a:pPr>
            <a:r>
              <a:rPr lang="en-US" sz="2800" b="1" dirty="0">
                <a:effectLst>
                  <a:outerShdw blurRad="38100" dist="38100" dir="2700000" algn="tl">
                    <a:srgbClr val="000000">
                      <a:alpha val="43137"/>
                    </a:srgbClr>
                  </a:outerShdw>
                </a:effectLst>
              </a:rPr>
              <a:t>Conduct Geological Investigation</a:t>
            </a:r>
          </a:p>
          <a:p>
            <a:pPr algn="just" eaLnBrk="1" hangingPunct="1">
              <a:lnSpc>
                <a:spcPct val="150000"/>
              </a:lnSpc>
              <a:buFont typeface="Arial" charset="0"/>
              <a:buChar char="•"/>
              <a:defRPr/>
            </a:pPr>
            <a:r>
              <a:rPr lang="en-US" sz="2800" b="1" dirty="0">
                <a:effectLst>
                  <a:outerShdw blurRad="38100" dist="38100" dir="2700000" algn="tl">
                    <a:srgbClr val="000000">
                      <a:alpha val="43137"/>
                    </a:srgbClr>
                  </a:outerShdw>
                </a:effectLst>
              </a:rPr>
              <a:t>Increase Presence of MC on the ground</a:t>
            </a:r>
          </a:p>
          <a:p>
            <a:pPr lvl="1" algn="just" eaLnBrk="1" hangingPunct="1">
              <a:buFont typeface="Arial" charset="0"/>
              <a:buChar char="–"/>
              <a:defRPr/>
            </a:pPr>
            <a:r>
              <a:rPr lang="en-US" sz="1800" b="1" i="1" dirty="0"/>
              <a:t>Regional, District, Satellite offices</a:t>
            </a:r>
          </a:p>
          <a:p>
            <a:pPr lvl="1" eaLnBrk="1" hangingPunct="1">
              <a:buFont typeface="Arial" charset="0"/>
              <a:buChar char="–"/>
              <a:defRPr/>
            </a:pPr>
            <a:r>
              <a:rPr lang="en-GB" altLang="en-US" sz="1800" b="1" i="1" dirty="0"/>
              <a:t>To facilitate licensing and Strengthen monitoring of ASM activities</a:t>
            </a:r>
            <a:endParaRPr lang="en-US" sz="1800" b="1" dirty="0"/>
          </a:p>
          <a:p>
            <a:pPr algn="just" eaLnBrk="1" hangingPunct="1">
              <a:lnSpc>
                <a:spcPct val="110000"/>
              </a:lnSpc>
              <a:buFont typeface="Arial" charset="0"/>
              <a:buChar char="•"/>
              <a:defRPr/>
            </a:pPr>
            <a:r>
              <a:rPr lang="en-US" sz="2800" b="1" dirty="0">
                <a:effectLst>
                  <a:outerShdw blurRad="38100" dist="38100" dir="2700000" algn="tl">
                    <a:srgbClr val="000000">
                      <a:alpha val="43137"/>
                    </a:srgbClr>
                  </a:outerShdw>
                </a:effectLst>
              </a:rPr>
              <a:t>Provision of financial Assistant to ASM</a:t>
            </a:r>
          </a:p>
          <a:p>
            <a:pPr marL="109728" indent="0" algn="just" eaLnBrk="1" hangingPunct="1">
              <a:lnSpc>
                <a:spcPct val="110000"/>
              </a:lnSpc>
              <a:buNone/>
              <a:defRPr/>
            </a:pPr>
            <a:r>
              <a:rPr lang="en-US" sz="2800" b="1" dirty="0">
                <a:effectLst>
                  <a:outerShdw blurRad="38100" dist="38100" dir="2700000" algn="tl">
                    <a:srgbClr val="000000">
                      <a:alpha val="43137"/>
                    </a:srgbClr>
                  </a:outerShdw>
                </a:effectLst>
              </a:rPr>
              <a:t>   </a:t>
            </a:r>
            <a:r>
              <a:rPr lang="en-US" sz="1900" b="1" dirty="0">
                <a:effectLst>
                  <a:outerShdw blurRad="38100" dist="38100" dir="2700000" algn="tl">
                    <a:srgbClr val="000000">
                      <a:alpha val="43137"/>
                    </a:srgbClr>
                  </a:outerShdw>
                </a:effectLst>
              </a:rPr>
              <a:t>- </a:t>
            </a:r>
            <a:r>
              <a:rPr lang="en-US" sz="1800" i="1" dirty="0">
                <a:effectLst>
                  <a:outerShdw blurRad="38100" dist="38100" dir="2700000" algn="tl">
                    <a:srgbClr val="000000">
                      <a:alpha val="43137"/>
                    </a:srgbClr>
                  </a:outerShdw>
                </a:effectLst>
              </a:rPr>
              <a:t>Collaboration with Financial Institutions and others through PPP </a:t>
            </a:r>
            <a:r>
              <a:rPr lang="en-US" sz="1800" b="1" dirty="0">
                <a:effectLst>
                  <a:outerShdw blurRad="38100" dist="38100" dir="2700000" algn="tl">
                    <a:srgbClr val="000000">
                      <a:alpha val="43137"/>
                    </a:srgbClr>
                  </a:outerShdw>
                </a:effectLst>
              </a:rPr>
              <a:t> </a:t>
            </a:r>
          </a:p>
          <a:p>
            <a:pPr algn="just" eaLnBrk="1" hangingPunct="1">
              <a:lnSpc>
                <a:spcPct val="150000"/>
              </a:lnSpc>
              <a:buFont typeface="Arial" charset="0"/>
              <a:buChar char="•"/>
              <a:defRPr/>
            </a:pPr>
            <a:r>
              <a:rPr lang="en-US" sz="2800" b="1" dirty="0">
                <a:effectLst>
                  <a:outerShdw blurRad="38100" dist="38100" dir="2700000" algn="tl">
                    <a:srgbClr val="000000">
                      <a:alpha val="43137"/>
                    </a:srgbClr>
                  </a:outerShdw>
                </a:effectLst>
              </a:rPr>
              <a:t>Deepen </a:t>
            </a:r>
            <a:r>
              <a:rPr lang="en-US" sz="2800" b="1" dirty="0" err="1">
                <a:effectLst>
                  <a:outerShdw blurRad="38100" dist="38100" dir="2700000" algn="tl">
                    <a:srgbClr val="000000">
                      <a:alpha val="43137"/>
                    </a:srgbClr>
                  </a:outerShdw>
                </a:effectLst>
              </a:rPr>
              <a:t>Sensitisation</a:t>
            </a:r>
            <a:r>
              <a:rPr lang="en-US" sz="2800" b="1" dirty="0">
                <a:effectLst>
                  <a:outerShdw blurRad="38100" dist="38100" dir="2700000" algn="tl">
                    <a:srgbClr val="000000">
                      <a:alpha val="43137"/>
                    </a:srgbClr>
                  </a:outerShdw>
                </a:effectLst>
              </a:rPr>
              <a:t> of Stakeholders </a:t>
            </a:r>
          </a:p>
          <a:p>
            <a:pPr lvl="1" algn="just" eaLnBrk="1" hangingPunct="1">
              <a:buFont typeface="Arial" charset="0"/>
              <a:buChar char="–"/>
              <a:defRPr/>
            </a:pPr>
            <a:r>
              <a:rPr lang="en-US" sz="1800" b="1" i="1" dirty="0"/>
              <a:t>Educate and </a:t>
            </a:r>
            <a:r>
              <a:rPr lang="en-US" sz="1800" b="1" i="1" dirty="0" err="1"/>
              <a:t>Sensitise</a:t>
            </a:r>
            <a:r>
              <a:rPr lang="en-US" sz="1800" b="1" i="1" dirty="0"/>
              <a:t> Traditional Authorities, Land Owners, Media, Judiciary etc. </a:t>
            </a:r>
          </a:p>
          <a:p>
            <a:pPr algn="just">
              <a:buFont typeface="Arial" panose="020B0604020202020204" pitchFamily="34" charset="0"/>
              <a:buChar char="•"/>
              <a:defRPr/>
            </a:pPr>
            <a:r>
              <a:rPr lang="en-US" sz="2800" b="1" dirty="0">
                <a:effectLst>
                  <a:outerShdw blurRad="38100" dist="38100" dir="2700000" algn="tl">
                    <a:srgbClr val="000000">
                      <a:alpha val="43137"/>
                    </a:srgbClr>
                  </a:outerShdw>
                </a:effectLst>
              </a:rPr>
              <a:t>Provision of Speed Boat</a:t>
            </a:r>
          </a:p>
          <a:p>
            <a:pPr algn="just" eaLnBrk="1" hangingPunct="1">
              <a:lnSpc>
                <a:spcPct val="150000"/>
              </a:lnSpc>
              <a:buFont typeface="Arial" charset="0"/>
              <a:buChar char="•"/>
              <a:defRPr/>
            </a:pPr>
            <a:endParaRPr lang="en-US" sz="800" b="1" dirty="0">
              <a:effectLst>
                <a:outerShdw blurRad="38100" dist="38100" dir="2700000" algn="tl">
                  <a:srgbClr val="000000">
                    <a:alpha val="43137"/>
                  </a:srgbClr>
                </a:outerShdw>
              </a:effectLst>
            </a:endParaRPr>
          </a:p>
          <a:p>
            <a:pPr marL="457200" lvl="1" indent="0" algn="just" eaLnBrk="1" hangingPunct="1">
              <a:lnSpc>
                <a:spcPct val="150000"/>
              </a:lnSpc>
              <a:buFont typeface="Arial" charset="0"/>
              <a:buNone/>
              <a:defRPr/>
            </a:pPr>
            <a:endParaRPr lang="en-US" sz="800" b="1" dirty="0"/>
          </a:p>
          <a:p>
            <a:pPr marL="517525" lvl="1" indent="-457200" algn="just" eaLnBrk="1" hangingPunct="1">
              <a:buFont typeface="Arial" panose="020B0604020202020204" pitchFamily="34" charset="0"/>
              <a:buChar char="•"/>
              <a:defRPr/>
            </a:pPr>
            <a:endParaRPr lang="en-US" b="1" dirty="0">
              <a:solidFill>
                <a:srgbClr val="7030A0"/>
              </a:solidFill>
            </a:endParaRPr>
          </a:p>
        </p:txBody>
      </p:sp>
      <p:sp>
        <p:nvSpPr>
          <p:cNvPr id="4" name="Title 1">
            <a:extLst>
              <a:ext uri="{FF2B5EF4-FFF2-40B4-BE49-F238E27FC236}">
                <a16:creationId xmlns:a16="http://schemas.microsoft.com/office/drawing/2014/main" id="{6EC8BFD7-2564-438E-84AB-F89FB8C2F446}"/>
              </a:ext>
            </a:extLst>
          </p:cNvPr>
          <p:cNvSpPr>
            <a:spLocks noGrp="1"/>
          </p:cNvSpPr>
          <p:nvPr>
            <p:ph type="title"/>
          </p:nvPr>
        </p:nvSpPr>
        <p:spPr>
          <a:xfrm>
            <a:off x="76200" y="4763"/>
            <a:ext cx="7543800" cy="487362"/>
          </a:xfrm>
        </p:spPr>
        <p:txBody>
          <a:bodyPr>
            <a:noAutofit/>
          </a:bodyPr>
          <a:lstStyle/>
          <a:p>
            <a:pPr eaLnBrk="1" hangingPunct="1">
              <a:defRPr/>
            </a:pPr>
            <a:r>
              <a:rPr lang="en-US" sz="4000" b="1" dirty="0">
                <a:solidFill>
                  <a:srgbClr val="FF0000"/>
                </a:solidFill>
                <a:effectLst>
                  <a:outerShdw blurRad="38100" dist="38100" dir="2700000" algn="tl">
                    <a:srgbClr val="000000">
                      <a:alpha val="43137"/>
                    </a:srgbClr>
                  </a:outerShdw>
                </a:effectLst>
              </a:rPr>
              <a:t>MANAGEMENT STRATEGIES </a:t>
            </a:r>
          </a:p>
        </p:txBody>
      </p:sp>
      <p:pic>
        <p:nvPicPr>
          <p:cNvPr id="68612" name="Picture 2">
            <a:extLst>
              <a:ext uri="{FF2B5EF4-FFF2-40B4-BE49-F238E27FC236}">
                <a16:creationId xmlns:a16="http://schemas.microsoft.com/office/drawing/2014/main" id="{95AC8459-76F4-453C-8343-14A935CBF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D168DB5-254F-46C9-AC08-004937FF9307}"/>
              </a:ext>
            </a:extLst>
          </p:cNvPr>
          <p:cNvSpPr txBox="1">
            <a:spLocks noGrp="1"/>
          </p:cNvSpPr>
          <p:nvPr>
            <p:ph idx="1"/>
          </p:nvPr>
        </p:nvSpPr>
        <p:spPr>
          <a:xfrm>
            <a:off x="304800" y="746125"/>
            <a:ext cx="8686800" cy="6111875"/>
          </a:xfrm>
        </p:spPr>
        <p:txBody>
          <a:bodyPr rtlCol="0">
            <a:normAutofit fontScale="62500" lnSpcReduction="20000"/>
          </a:bodyPr>
          <a:lstStyle/>
          <a:p>
            <a:pPr marL="457200" lvl="1" indent="-457200" algn="just" eaLnBrk="1" fontAlgn="auto" hangingPunct="1">
              <a:lnSpc>
                <a:spcPct val="150000"/>
              </a:lnSpc>
              <a:spcAft>
                <a:spcPts val="0"/>
              </a:spcAft>
              <a:buSzPct val="95000"/>
              <a:buFont typeface="Arial" panose="020B0604020202020204" pitchFamily="34" charset="0"/>
              <a:buChar char="•"/>
              <a:defRPr/>
            </a:pPr>
            <a:r>
              <a:rPr lang="en-US" altLang="en-US" sz="4500" b="1" dirty="0">
                <a:effectLst>
                  <a:outerShdw blurRad="38100" dist="38100" dir="2700000" algn="tl">
                    <a:srgbClr val="C0C0C0"/>
                  </a:outerShdw>
                </a:effectLst>
                <a:latin typeface="Arial Narrow" panose="020B0606020202030204" pitchFamily="34" charset="0"/>
              </a:rPr>
              <a:t>Application Of Modern Technology</a:t>
            </a:r>
            <a:r>
              <a:rPr lang="en-US" altLang="en-US" sz="3800" b="1" dirty="0">
                <a:effectLst>
                  <a:outerShdw blurRad="38100" dist="38100" dir="2700000" algn="tl">
                    <a:srgbClr val="C0C0C0"/>
                  </a:outerShdw>
                </a:effectLst>
                <a:latin typeface="Arial Narrow" panose="020B0606020202030204" pitchFamily="34" charset="0"/>
              </a:rPr>
              <a:t>: </a:t>
            </a:r>
          </a:p>
          <a:p>
            <a:pPr marL="342900" lvl="1" indent="-342900" algn="just" eaLnBrk="1" fontAlgn="auto" hangingPunct="1">
              <a:lnSpc>
                <a:spcPct val="150000"/>
              </a:lnSpc>
              <a:spcAft>
                <a:spcPts val="0"/>
              </a:spcAft>
              <a:buSzPct val="95000"/>
              <a:buFont typeface="Arial" charset="0"/>
              <a:buChar char="–"/>
              <a:defRPr/>
            </a:pPr>
            <a:r>
              <a:rPr lang="en-US" altLang="en-US" sz="2400" b="1" i="1" dirty="0">
                <a:effectLst>
                  <a:outerShdw blurRad="38100" dist="38100" dir="2700000" algn="tl">
                    <a:srgbClr val="C0C0C0"/>
                  </a:outerShdw>
                </a:effectLst>
              </a:rPr>
              <a:t>Introduction of E-services into ASM </a:t>
            </a:r>
            <a:r>
              <a:rPr lang="en-US" altLang="en-US" sz="2400" b="1" i="1" dirty="0" err="1">
                <a:effectLst>
                  <a:outerShdw blurRad="38100" dist="38100" dir="2700000" algn="tl">
                    <a:srgbClr val="C0C0C0"/>
                  </a:outerShdw>
                </a:effectLst>
              </a:rPr>
              <a:t>Licence</a:t>
            </a:r>
            <a:r>
              <a:rPr lang="en-US" altLang="en-US" sz="2400" b="1" i="1" dirty="0">
                <a:effectLst>
                  <a:outerShdw blurRad="38100" dist="38100" dir="2700000" algn="tl">
                    <a:srgbClr val="C0C0C0"/>
                  </a:outerShdw>
                </a:effectLst>
              </a:rPr>
              <a:t> processing (MCAS)</a:t>
            </a:r>
          </a:p>
          <a:p>
            <a:pPr marL="342900" lvl="1" indent="-342900" algn="just" eaLnBrk="1" fontAlgn="auto" hangingPunct="1">
              <a:lnSpc>
                <a:spcPct val="150000"/>
              </a:lnSpc>
              <a:spcAft>
                <a:spcPts val="0"/>
              </a:spcAft>
              <a:buSzPct val="95000"/>
              <a:buFont typeface="Arial" charset="0"/>
              <a:buChar char="–"/>
              <a:defRPr/>
            </a:pPr>
            <a:r>
              <a:rPr lang="en-US" altLang="en-US" sz="2400" b="1" i="1" dirty="0">
                <a:effectLst>
                  <a:outerShdw blurRad="38100" dist="38100" dir="2700000" algn="tl">
                    <a:srgbClr val="C0C0C0"/>
                  </a:outerShdw>
                </a:effectLst>
              </a:rPr>
              <a:t>Tracking of Earth Moving &amp; Mining Equipment (</a:t>
            </a:r>
            <a:r>
              <a:rPr lang="en-GB" altLang="en-US" sz="2400" b="1" i="1" dirty="0"/>
              <a:t>Excavators, Bull Dozers Processing Plants etc) used in SSM operations</a:t>
            </a:r>
          </a:p>
          <a:p>
            <a:pPr marL="342900" lvl="1" indent="-342900" algn="just" eaLnBrk="1" fontAlgn="auto" hangingPunct="1">
              <a:lnSpc>
                <a:spcPct val="150000"/>
              </a:lnSpc>
              <a:spcAft>
                <a:spcPts val="0"/>
              </a:spcAft>
              <a:buSzPct val="95000"/>
              <a:buFont typeface="Arial" charset="0"/>
              <a:buChar char="–"/>
              <a:defRPr/>
            </a:pPr>
            <a:r>
              <a:rPr lang="en-GB" altLang="en-US" sz="2400" b="1" i="1" dirty="0"/>
              <a:t>Use of DRONES to enhance monitoring of SSM operations </a:t>
            </a:r>
          </a:p>
          <a:p>
            <a:pPr marL="342900" lvl="1" indent="-342900" algn="just" eaLnBrk="1" fontAlgn="auto" hangingPunct="1">
              <a:lnSpc>
                <a:spcPct val="150000"/>
              </a:lnSpc>
              <a:spcAft>
                <a:spcPts val="0"/>
              </a:spcAft>
              <a:buSzPct val="95000"/>
              <a:buFont typeface="Arial" charset="0"/>
              <a:buChar char="–"/>
              <a:defRPr/>
            </a:pPr>
            <a:r>
              <a:rPr lang="en-GB" altLang="en-US" sz="2400" b="1" dirty="0"/>
              <a:t>Use of Mercury Free technology in ore processing (Gold </a:t>
            </a:r>
            <a:r>
              <a:rPr lang="en-GB" altLang="en-US" sz="2400" b="1" dirty="0" err="1"/>
              <a:t>Kacha</a:t>
            </a:r>
            <a:r>
              <a:rPr lang="en-GB" altLang="en-US" sz="2400" b="1" dirty="0"/>
              <a:t> and Sika </a:t>
            </a:r>
            <a:r>
              <a:rPr lang="en-GB" altLang="en-US" sz="2400" b="1" dirty="0" err="1"/>
              <a:t>Bukyia</a:t>
            </a:r>
            <a:r>
              <a:rPr lang="en-GB" altLang="en-US" sz="2400" b="1" dirty="0"/>
              <a:t>)</a:t>
            </a:r>
          </a:p>
          <a:p>
            <a:pPr algn="just">
              <a:lnSpc>
                <a:spcPct val="150000"/>
              </a:lnSpc>
              <a:spcBef>
                <a:spcPct val="0"/>
              </a:spcBef>
              <a:buFont typeface="Arial" panose="020B0604020202020204" pitchFamily="34" charset="0"/>
              <a:buChar char="•"/>
              <a:defRPr/>
            </a:pPr>
            <a:r>
              <a:rPr lang="en-US" sz="4500" b="1" dirty="0">
                <a:effectLst>
                  <a:outerShdw blurRad="38100" dist="38100" dir="2700000" algn="tl">
                    <a:srgbClr val="000000">
                      <a:alpha val="43137"/>
                    </a:srgbClr>
                  </a:outerShdw>
                </a:effectLst>
                <a:latin typeface="Arial Narrow" pitchFamily="34" charset="0"/>
                <a:cs typeface="Arial" pitchFamily="34" charset="0"/>
              </a:rPr>
              <a:t>Alternative Livelihood Projects (ALPs)</a:t>
            </a:r>
          </a:p>
          <a:p>
            <a:pPr>
              <a:lnSpc>
                <a:spcPct val="150000"/>
              </a:lnSpc>
              <a:spcBef>
                <a:spcPct val="0"/>
              </a:spcBef>
              <a:buFont typeface="Arial" panose="020B0604020202020204" pitchFamily="34" charset="0"/>
              <a:buChar char="•"/>
              <a:defRPr/>
            </a:pPr>
            <a:r>
              <a:rPr lang="en-US" sz="4500" b="1" dirty="0">
                <a:effectLst>
                  <a:outerShdw blurRad="38100" dist="38100" dir="2700000" algn="tl">
                    <a:srgbClr val="000000">
                      <a:alpha val="43137"/>
                    </a:srgbClr>
                  </a:outerShdw>
                </a:effectLst>
                <a:latin typeface="Arial Narrow" pitchFamily="34" charset="0"/>
                <a:cs typeface="Arial" pitchFamily="34" charset="0"/>
              </a:rPr>
              <a:t>Formation &amp; Supporting of District Mining Committees (DMCs)</a:t>
            </a:r>
          </a:p>
          <a:p>
            <a:pPr algn="just">
              <a:lnSpc>
                <a:spcPct val="150000"/>
              </a:lnSpc>
              <a:spcBef>
                <a:spcPct val="0"/>
              </a:spcBef>
              <a:buFont typeface="Arial" panose="020B0604020202020204" pitchFamily="34" charset="0"/>
              <a:buChar char="•"/>
              <a:defRPr/>
            </a:pPr>
            <a:r>
              <a:rPr lang="en-US" sz="4500" b="1" dirty="0">
                <a:effectLst>
                  <a:outerShdw blurRad="38100" dist="38100" dir="2700000" algn="tl">
                    <a:srgbClr val="000000">
                      <a:alpha val="43137"/>
                    </a:srgbClr>
                  </a:outerShdw>
                </a:effectLst>
                <a:latin typeface="Arial Narrow" pitchFamily="34" charset="0"/>
                <a:cs typeface="Arial" pitchFamily="34" charset="0"/>
              </a:rPr>
              <a:t>Formation of Small Scale Miners Associations</a:t>
            </a:r>
          </a:p>
          <a:p>
            <a:pPr eaLnBrk="1" hangingPunct="1">
              <a:buFont typeface="Arial" charset="0"/>
              <a:buChar char="•"/>
              <a:defRPr/>
            </a:pPr>
            <a:r>
              <a:rPr lang="en-US" sz="4500" b="1" dirty="0">
                <a:effectLst>
                  <a:outerShdw blurRad="38100" dist="38100" dir="2700000" algn="tl">
                    <a:srgbClr val="000000">
                      <a:alpha val="43137"/>
                    </a:srgbClr>
                  </a:outerShdw>
                </a:effectLst>
                <a:latin typeface="Arial Narrow" panose="020B0606020202030204" pitchFamily="34" charset="0"/>
              </a:rPr>
              <a:t>Enforce Minerals &amp; Mining (Amendment) Act, 2019, (Act 995)</a:t>
            </a:r>
          </a:p>
          <a:p>
            <a:pPr lvl="1" algn="just" eaLnBrk="1" hangingPunct="1">
              <a:buFont typeface="Arial" charset="0"/>
              <a:buChar char="–"/>
              <a:defRPr/>
            </a:pPr>
            <a:r>
              <a:rPr lang="en-US" sz="2200" b="1" dirty="0"/>
              <a:t>Enforce provisions of the amended act in collaboration with law enforcement agencies and judiciary.</a:t>
            </a:r>
          </a:p>
          <a:p>
            <a:pPr algn="just" eaLnBrk="1" hangingPunct="1">
              <a:lnSpc>
                <a:spcPct val="150000"/>
              </a:lnSpc>
              <a:spcBef>
                <a:spcPct val="0"/>
              </a:spcBef>
              <a:defRPr/>
            </a:pPr>
            <a:endParaRPr lang="en-US" sz="3300" dirty="0">
              <a:effectLst>
                <a:outerShdw blurRad="38100" dist="38100" dir="2700000" algn="tl">
                  <a:srgbClr val="000000">
                    <a:alpha val="43137"/>
                  </a:srgbClr>
                </a:outerShdw>
              </a:effectLst>
              <a:latin typeface="Arial Narrow" pitchFamily="34" charset="0"/>
              <a:cs typeface="Arial" pitchFamily="34" charset="0"/>
            </a:endParaRPr>
          </a:p>
          <a:p>
            <a:pPr algn="just" eaLnBrk="1" hangingPunct="1">
              <a:spcBef>
                <a:spcPct val="0"/>
              </a:spcBef>
              <a:defRPr/>
            </a:pPr>
            <a:endParaRPr lang="en-US" sz="2400" dirty="0">
              <a:latin typeface="Arial Narrow" pitchFamily="34" charset="0"/>
              <a:cs typeface="Arial" pitchFamily="34" charset="0"/>
            </a:endParaRPr>
          </a:p>
          <a:p>
            <a:pPr algn="just" eaLnBrk="1" hangingPunct="1">
              <a:spcBef>
                <a:spcPct val="0"/>
              </a:spcBef>
              <a:defRPr/>
            </a:pPr>
            <a:endParaRPr lang="en-US" sz="2400" dirty="0">
              <a:latin typeface="Arial Narrow" pitchFamily="34" charset="0"/>
              <a:cs typeface="Arial" pitchFamily="34" charset="0"/>
            </a:endParaRPr>
          </a:p>
        </p:txBody>
      </p:sp>
      <p:sp>
        <p:nvSpPr>
          <p:cNvPr id="69635" name="Slide Number Placeholder 3">
            <a:extLst>
              <a:ext uri="{FF2B5EF4-FFF2-40B4-BE49-F238E27FC236}">
                <a16:creationId xmlns:a16="http://schemas.microsoft.com/office/drawing/2014/main" id="{2A8C50EB-F8ED-45FF-8FD0-FE244ADDB3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34A97F-3EF6-4836-B10F-67040D07DF06}" type="slidenum">
              <a:rPr lang="en-US" altLang="en-US" sz="1200" smtClean="0">
                <a:solidFill>
                  <a:srgbClr val="898989"/>
                </a:solidFill>
                <a:latin typeface="Arial" panose="020B0604020202020204" pitchFamily="34" charset="0"/>
                <a:ea typeface="MS PGothic" panose="020B0600070205080204" pitchFamily="34" charset="-128"/>
              </a:rPr>
              <a:pPr>
                <a:spcBef>
                  <a:spcPct val="0"/>
                </a:spcBef>
                <a:buFontTx/>
                <a:buNone/>
              </a:pPr>
              <a:t>19</a:t>
            </a:fld>
            <a:endParaRPr lang="en-US" altLang="en-US" sz="1200">
              <a:solidFill>
                <a:srgbClr val="898989"/>
              </a:solidFill>
              <a:latin typeface="Arial" panose="020B0604020202020204" pitchFamily="34" charset="0"/>
              <a:ea typeface="MS PGothic" panose="020B0600070205080204" pitchFamily="34" charset="-128"/>
            </a:endParaRPr>
          </a:p>
        </p:txBody>
      </p:sp>
      <p:pic>
        <p:nvPicPr>
          <p:cNvPr id="69636" name="Picture 2">
            <a:extLst>
              <a:ext uri="{FF2B5EF4-FFF2-40B4-BE49-F238E27FC236}">
                <a16:creationId xmlns:a16="http://schemas.microsoft.com/office/drawing/2014/main" id="{7F585E8C-FCCD-47B6-AA49-E87605F37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itle 1">
            <a:extLst>
              <a:ext uri="{FF2B5EF4-FFF2-40B4-BE49-F238E27FC236}">
                <a16:creationId xmlns:a16="http://schemas.microsoft.com/office/drawing/2014/main" id="{C92A05DE-3AF1-4513-B3E8-D2EA294F0E74}"/>
              </a:ext>
            </a:extLst>
          </p:cNvPr>
          <p:cNvSpPr>
            <a:spLocks noGrp="1"/>
          </p:cNvSpPr>
          <p:nvPr>
            <p:ph type="title"/>
          </p:nvPr>
        </p:nvSpPr>
        <p:spPr>
          <a:xfrm>
            <a:off x="674688" y="136525"/>
            <a:ext cx="6030912" cy="609600"/>
          </a:xfrm>
        </p:spPr>
        <p:txBody>
          <a:bodyPr>
            <a:normAutofit fontScale="90000"/>
          </a:bodyPr>
          <a:lstStyle/>
          <a:p>
            <a:pPr eaLnBrk="1" hangingPunct="1">
              <a:defRPr/>
            </a:pPr>
            <a:r>
              <a:rPr lang="en-US" altLang="en-US" sz="4000" b="1">
                <a:solidFill>
                  <a:srgbClr val="FF0000"/>
                </a:solidFill>
              </a:rPr>
              <a:t>OTHER STRATEGIES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3184106-C78A-4107-B2CA-9ACA52D5FF34}"/>
              </a:ext>
            </a:extLst>
          </p:cNvPr>
          <p:cNvSpPr>
            <a:spLocks noGrp="1"/>
          </p:cNvSpPr>
          <p:nvPr>
            <p:ph type="title"/>
          </p:nvPr>
        </p:nvSpPr>
        <p:spPr>
          <a:xfrm>
            <a:off x="2209800" y="-76200"/>
            <a:ext cx="3886200" cy="786606"/>
          </a:xfrm>
        </p:spPr>
        <p:txBody>
          <a:bodyPr>
            <a:normAutofit/>
          </a:bodyPr>
          <a:lstStyle/>
          <a:p>
            <a:pPr algn="ctr" eaLnBrk="1" hangingPunct="1"/>
            <a:r>
              <a:rPr lang="en-US" altLang="en-US" sz="3600" b="1" dirty="0">
                <a:solidFill>
                  <a:srgbClr val="FF0000"/>
                </a:solidFill>
              </a:rPr>
              <a:t>Outline </a:t>
            </a:r>
          </a:p>
        </p:txBody>
      </p:sp>
      <p:sp>
        <p:nvSpPr>
          <p:cNvPr id="5123" name="Content Placeholder 2">
            <a:extLst>
              <a:ext uri="{FF2B5EF4-FFF2-40B4-BE49-F238E27FC236}">
                <a16:creationId xmlns:a16="http://schemas.microsoft.com/office/drawing/2014/main" id="{A7431502-DC24-4AC8-959C-D13A74A48655}"/>
              </a:ext>
            </a:extLst>
          </p:cNvPr>
          <p:cNvSpPr>
            <a:spLocks noGrp="1"/>
          </p:cNvSpPr>
          <p:nvPr>
            <p:ph idx="1"/>
          </p:nvPr>
        </p:nvSpPr>
        <p:spPr>
          <a:xfrm>
            <a:off x="304800" y="838200"/>
            <a:ext cx="8610600" cy="5807075"/>
          </a:xfrm>
          <a:ln>
            <a:solidFill>
              <a:schemeClr val="tx1"/>
            </a:solidFill>
          </a:ln>
        </p:spPr>
        <p:txBody>
          <a:bodyPr/>
          <a:lstStyle/>
          <a:p>
            <a:pPr eaLnBrk="1" hangingPunct="1">
              <a:buFont typeface="Arial" charset="0"/>
              <a:buChar char="•"/>
              <a:defRPr/>
            </a:pPr>
            <a:endParaRPr lang="en-US" sz="2200" b="1" dirty="0">
              <a:effectLst>
                <a:outerShdw blurRad="38100" dist="38100" dir="2700000" algn="tl">
                  <a:srgbClr val="000000">
                    <a:alpha val="43137"/>
                  </a:srgbClr>
                </a:outerShdw>
              </a:effectLst>
              <a:sym typeface="Wingdings" pitchFamily="2" charset="2"/>
            </a:endParaRPr>
          </a:p>
          <a:p>
            <a:pPr eaLnBrk="1" hangingPunct="1">
              <a:buFont typeface="Arial" charset="0"/>
              <a:buChar char="•"/>
              <a:defRPr/>
            </a:pPr>
            <a:r>
              <a:rPr lang="en-US" sz="2200" b="1" dirty="0">
                <a:effectLst>
                  <a:outerShdw blurRad="38100" dist="38100" dir="2700000" algn="tl">
                    <a:srgbClr val="000000">
                      <a:alpha val="43137"/>
                    </a:srgbClr>
                  </a:outerShdw>
                </a:effectLst>
                <a:sym typeface="Wingdings" pitchFamily="2" charset="2"/>
              </a:rPr>
              <a:t>Background: </a:t>
            </a:r>
            <a:endParaRPr lang="en-US" sz="2200" dirty="0">
              <a:sym typeface="Wingdings" pitchFamily="2" charset="2"/>
            </a:endParaRPr>
          </a:p>
          <a:p>
            <a:pPr marL="457200" lvl="1" indent="0" eaLnBrk="1" hangingPunct="1">
              <a:buFont typeface="Arial" panose="020B0604020202020204" pitchFamily="34" charset="0"/>
              <a:buNone/>
              <a:defRPr/>
            </a:pPr>
            <a:r>
              <a:rPr lang="en-US" sz="2200" dirty="0">
                <a:sym typeface="Wingdings" pitchFamily="2" charset="2"/>
              </a:rPr>
              <a:t>-	Overview of ASM</a:t>
            </a:r>
          </a:p>
          <a:p>
            <a:pPr lvl="1" eaLnBrk="1" hangingPunct="1">
              <a:buFont typeface="Arial" panose="020B0604020202020204" pitchFamily="34" charset="0"/>
              <a:buChar char="•"/>
              <a:defRPr/>
            </a:pPr>
            <a:endParaRPr lang="en-US" sz="1200" b="1" dirty="0">
              <a:effectLst>
                <a:outerShdw blurRad="38100" dist="38100" dir="2700000" algn="tl">
                  <a:srgbClr val="000000">
                    <a:alpha val="43137"/>
                  </a:srgbClr>
                </a:outerShdw>
              </a:effectLst>
              <a:sym typeface="Wingdings" pitchFamily="2" charset="2"/>
            </a:endParaRPr>
          </a:p>
          <a:p>
            <a:pPr>
              <a:buFont typeface="Arial" charset="0"/>
              <a:buChar char="•"/>
              <a:defRPr/>
            </a:pPr>
            <a:r>
              <a:rPr lang="en-US" sz="2200" b="1" dirty="0">
                <a:effectLst>
                  <a:outerShdw blurRad="38100" dist="38100" dir="2700000" algn="tl">
                    <a:srgbClr val="000000">
                      <a:alpha val="43137"/>
                    </a:srgbClr>
                  </a:outerShdw>
                </a:effectLst>
              </a:rPr>
              <a:t>Legal and Regulatory Framework for ASM</a:t>
            </a:r>
          </a:p>
          <a:p>
            <a:pPr lvl="1">
              <a:buFont typeface="Arial" charset="0"/>
              <a:buChar char="–"/>
              <a:defRPr/>
            </a:pPr>
            <a:r>
              <a:rPr lang="en-US" sz="2200" dirty="0">
                <a:sym typeface="Wingdings" pitchFamily="2" charset="2"/>
              </a:rPr>
              <a:t>Policy &amp; Legislations</a:t>
            </a:r>
          </a:p>
          <a:p>
            <a:pPr lvl="1">
              <a:buFont typeface="Arial" charset="0"/>
              <a:buChar char="–"/>
              <a:defRPr/>
            </a:pPr>
            <a:r>
              <a:rPr lang="en-US" sz="2200" dirty="0"/>
              <a:t>ASM Licensing Procedure</a:t>
            </a:r>
          </a:p>
          <a:p>
            <a:pPr eaLnBrk="1" hangingPunct="1">
              <a:buFont typeface="Arial" charset="0"/>
              <a:buChar char="•"/>
              <a:defRPr/>
            </a:pPr>
            <a:r>
              <a:rPr lang="en-US" sz="2200" b="1" dirty="0">
                <a:effectLst>
                  <a:outerShdw blurRad="38100" dist="38100" dir="2700000" algn="tl">
                    <a:srgbClr val="000000">
                      <a:alpha val="43137"/>
                    </a:srgbClr>
                  </a:outerShdw>
                </a:effectLst>
                <a:sym typeface="Wingdings" pitchFamily="2" charset="2"/>
              </a:rPr>
              <a:t>Importance of ASM to Ghana’s Economy</a:t>
            </a:r>
          </a:p>
          <a:p>
            <a:pPr eaLnBrk="1" hangingPunct="1">
              <a:buFont typeface="Arial" charset="0"/>
              <a:buChar char="•"/>
              <a:defRPr/>
            </a:pPr>
            <a:r>
              <a:rPr lang="en-US" sz="2200" b="1" dirty="0">
                <a:effectLst>
                  <a:outerShdw blurRad="38100" dist="38100" dir="2700000" algn="tl">
                    <a:srgbClr val="000000">
                      <a:alpha val="43137"/>
                    </a:srgbClr>
                  </a:outerShdw>
                </a:effectLst>
                <a:sym typeface="Wingdings" pitchFamily="2" charset="2"/>
              </a:rPr>
              <a:t>Persisting Challenges</a:t>
            </a:r>
          </a:p>
          <a:p>
            <a:pPr eaLnBrk="1" hangingPunct="1">
              <a:buFont typeface="Arial" charset="0"/>
              <a:buChar char="•"/>
              <a:defRPr/>
            </a:pPr>
            <a:r>
              <a:rPr lang="en-US" sz="2200" b="1" dirty="0">
                <a:effectLst>
                  <a:outerShdw blurRad="38100" dist="38100" dir="2700000" algn="tl">
                    <a:srgbClr val="000000">
                      <a:alpha val="43137"/>
                    </a:srgbClr>
                  </a:outerShdw>
                </a:effectLst>
              </a:rPr>
              <a:t>Strategies for Transformation of the Sector</a:t>
            </a:r>
          </a:p>
          <a:p>
            <a:pPr lvl="1">
              <a:buFont typeface="Arial" charset="0"/>
              <a:buChar char="–"/>
              <a:defRPr/>
            </a:pPr>
            <a:r>
              <a:rPr lang="en-US" sz="2200" dirty="0"/>
              <a:t>Community Mining Scheme</a:t>
            </a:r>
          </a:p>
          <a:p>
            <a:pPr lvl="1">
              <a:buFont typeface="Arial" charset="0"/>
              <a:buChar char="–"/>
              <a:defRPr/>
            </a:pPr>
            <a:r>
              <a:rPr lang="en-US" sz="2200" dirty="0"/>
              <a:t>ASM Management Strategies to overcome Challenges</a:t>
            </a:r>
          </a:p>
          <a:p>
            <a:pPr eaLnBrk="1" hangingPunct="1">
              <a:buFont typeface="Arial" charset="0"/>
              <a:buChar char="•"/>
              <a:defRPr/>
            </a:pPr>
            <a:r>
              <a:rPr lang="en-US" sz="2200" b="1" dirty="0">
                <a:effectLst>
                  <a:outerShdw blurRad="38100" dist="38100" dir="2700000" algn="tl">
                    <a:srgbClr val="000000">
                      <a:alpha val="43137"/>
                    </a:srgbClr>
                  </a:outerShdw>
                </a:effectLst>
              </a:rPr>
              <a:t>Way Forward</a:t>
            </a:r>
          </a:p>
          <a:p>
            <a:pPr eaLnBrk="1" hangingPunct="1">
              <a:buFont typeface="Arial" charset="0"/>
              <a:buChar char="•"/>
              <a:defRPr/>
            </a:pPr>
            <a:r>
              <a:rPr lang="en-US" sz="2200" b="1" dirty="0">
                <a:effectLst>
                  <a:outerShdw blurRad="38100" dist="38100" dir="2700000" algn="tl">
                    <a:srgbClr val="000000">
                      <a:alpha val="43137"/>
                    </a:srgbClr>
                  </a:outerShdw>
                </a:effectLst>
                <a:sym typeface="Wingdings" pitchFamily="2" charset="2"/>
              </a:rPr>
              <a:t>Conclusion</a:t>
            </a:r>
          </a:p>
        </p:txBody>
      </p:sp>
      <p:sp>
        <p:nvSpPr>
          <p:cNvPr id="53252" name="Slide Number Placeholder 3">
            <a:extLst>
              <a:ext uri="{FF2B5EF4-FFF2-40B4-BE49-F238E27FC236}">
                <a16:creationId xmlns:a16="http://schemas.microsoft.com/office/drawing/2014/main" id="{32131CEE-E71C-45AE-8D41-011E4440F8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334416-EF88-4F00-BE1E-9AEAA994D052}"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pic>
        <p:nvPicPr>
          <p:cNvPr id="5" name="Picture 2" descr="C:\Users\charles\Pictures\mincom logo.bmp">
            <a:extLst>
              <a:ext uri="{FF2B5EF4-FFF2-40B4-BE49-F238E27FC236}">
                <a16:creationId xmlns:a16="http://schemas.microsoft.com/office/drawing/2014/main" id="{860B57A0-A459-40F6-88C7-E931417C6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6B1CCB4A-5D5A-4F16-A4C3-608823878996}"/>
              </a:ext>
            </a:extLst>
          </p:cNvPr>
          <p:cNvSpPr>
            <a:spLocks noGrp="1"/>
          </p:cNvSpPr>
          <p:nvPr>
            <p:ph type="sldNum" sz="quarter" idx="12"/>
          </p:nvPr>
        </p:nvSpPr>
        <p:spPr bwMode="auto">
          <a:xfrm>
            <a:off x="654208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76C11C-F2BB-47BB-80B5-EE0B974C9E3A}" type="slidenum">
              <a:rPr lang="en-US" altLang="en-US" sz="1600" smtClean="0">
                <a:solidFill>
                  <a:srgbClr val="FFFFFF"/>
                </a:solidFill>
                <a:latin typeface="Monotype Corsiva" panose="03010101010201010101" pitchFamily="66" charset="0"/>
                <a:sym typeface="Arial" panose="020B0604020202020204" pitchFamily="34" charset="0"/>
              </a:rPr>
              <a:pPr>
                <a:spcBef>
                  <a:spcPct val="0"/>
                </a:spcBef>
                <a:buFontTx/>
                <a:buNone/>
              </a:pPr>
              <a:t>20</a:t>
            </a:fld>
            <a:endParaRPr lang="en-US" altLang="en-US" sz="1600">
              <a:solidFill>
                <a:srgbClr val="FFFFFF"/>
              </a:solidFill>
              <a:latin typeface="Monotype Corsiva" panose="03010101010201010101" pitchFamily="66" charset="0"/>
              <a:sym typeface="Arial" panose="020B0604020202020204" pitchFamily="34" charset="0"/>
            </a:endParaRPr>
          </a:p>
        </p:txBody>
      </p:sp>
      <p:sp>
        <p:nvSpPr>
          <p:cNvPr id="70659" name="Date Placeholder 1">
            <a:extLst>
              <a:ext uri="{FF2B5EF4-FFF2-40B4-BE49-F238E27FC236}">
                <a16:creationId xmlns:a16="http://schemas.microsoft.com/office/drawing/2014/main" id="{DF8B7D88-D0EF-421A-B4D0-D9117D8FB2D6}"/>
              </a:ext>
            </a:extLst>
          </p:cNvPr>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600">
                <a:solidFill>
                  <a:srgbClr val="000000"/>
                </a:solidFill>
                <a:latin typeface="Monotype Corsiva" panose="03010101010201010101" pitchFamily="66" charset="0"/>
                <a:cs typeface="Arial" panose="020B0604020202020204" pitchFamily="34" charset="0"/>
                <a:sym typeface="Arial" panose="020B0604020202020204" pitchFamily="34" charset="0"/>
              </a:rPr>
              <a:t>1</a:t>
            </a:r>
          </a:p>
        </p:txBody>
      </p:sp>
      <p:sp>
        <p:nvSpPr>
          <p:cNvPr id="70660" name="Footer Placeholder 1">
            <a:extLst>
              <a:ext uri="{FF2B5EF4-FFF2-40B4-BE49-F238E27FC236}">
                <a16:creationId xmlns:a16="http://schemas.microsoft.com/office/drawing/2014/main" id="{8319F158-FC57-40E6-8A87-84130CDE1938}"/>
              </a:ext>
            </a:extLst>
          </p:cNvPr>
          <p:cNvSpPr>
            <a:spLocks noGrp="1"/>
          </p:cNvSpPr>
          <p:nvPr>
            <p:ph type="ftr" sz="quarter" idx="11"/>
          </p:nvPr>
        </p:nvSpPr>
        <p:spPr bwMode="auto">
          <a:xfrm>
            <a:off x="2857500" y="6464300"/>
            <a:ext cx="29479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400">
              <a:solidFill>
                <a:srgbClr val="CC9900"/>
              </a:solidFill>
              <a:latin typeface="Monotype Corsiva" panose="03010101010201010101" pitchFamily="66" charset="0"/>
              <a:cs typeface="Arial" panose="020B0604020202020204" pitchFamily="34" charset="0"/>
              <a:sym typeface="Arial" panose="020B0604020202020204" pitchFamily="34" charset="0"/>
            </a:endParaRPr>
          </a:p>
        </p:txBody>
      </p:sp>
      <p:graphicFrame>
        <p:nvGraphicFramePr>
          <p:cNvPr id="18" name="Diagram 17">
            <a:extLst>
              <a:ext uri="{FF2B5EF4-FFF2-40B4-BE49-F238E27FC236}">
                <a16:creationId xmlns:a16="http://schemas.microsoft.com/office/drawing/2014/main" id="{9A5959A6-3B31-41AE-9A80-71C464A1F91E}"/>
              </a:ext>
            </a:extLst>
          </p:cNvPr>
          <p:cNvGraphicFramePr/>
          <p:nvPr>
            <p:extLst>
              <p:ext uri="{D42A27DB-BD31-4B8C-83A1-F6EECF244321}">
                <p14:modId xmlns:p14="http://schemas.microsoft.com/office/powerpoint/2010/main" val="310976339"/>
              </p:ext>
            </p:extLst>
          </p:nvPr>
        </p:nvGraphicFramePr>
        <p:xfrm>
          <a:off x="4634858" y="1892868"/>
          <a:ext cx="4105609" cy="442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AE2789E1-9F9C-42A4-AAC6-350169035941}"/>
              </a:ext>
            </a:extLst>
          </p:cNvPr>
          <p:cNvGrpSpPr/>
          <p:nvPr/>
        </p:nvGrpSpPr>
        <p:grpSpPr>
          <a:xfrm>
            <a:off x="-685800" y="1076153"/>
            <a:ext cx="6193115" cy="5748843"/>
            <a:chOff x="-25633" y="964979"/>
            <a:chExt cx="5473017" cy="5473017"/>
          </a:xfrm>
          <a:scene3d>
            <a:camera prst="perspectiveFront" fov="3300000" zoom="95000">
              <a:rot lat="486000" lon="19530000" rev="174000"/>
            </a:camera>
            <a:lightRig rig="harsh" dir="t">
              <a:rot lat="0" lon="0" rev="3000000"/>
            </a:lightRig>
          </a:scene3d>
        </p:grpSpPr>
        <p:sp>
          <p:nvSpPr>
            <p:cNvPr id="6" name="Block Arc 5">
              <a:extLst>
                <a:ext uri="{FF2B5EF4-FFF2-40B4-BE49-F238E27FC236}">
                  <a16:creationId xmlns:a16="http://schemas.microsoft.com/office/drawing/2014/main" id="{C3161C66-C7A1-4C48-920B-5B27B646A0F5}"/>
                </a:ext>
              </a:extLst>
            </p:cNvPr>
            <p:cNvSpPr/>
            <p:nvPr/>
          </p:nvSpPr>
          <p:spPr>
            <a:xfrm>
              <a:off x="603594" y="1594206"/>
              <a:ext cx="4214563" cy="4214563"/>
            </a:xfrm>
            <a:prstGeom prst="blockArc">
              <a:avLst>
                <a:gd name="adj1" fmla="val 10800000"/>
                <a:gd name="adj2" fmla="val 16200000"/>
                <a:gd name="adj3" fmla="val 4633"/>
              </a:avLst>
            </a:prstGeom>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z="-52400" extrusionH="254000" contourW="19050">
              <a:bevelT w="82550" h="44450" prst="angle"/>
              <a:bevelB w="82550" h="44450" prst="angle"/>
              <a:contourClr>
                <a:srgbClr val="FFFFFF"/>
              </a:contourClr>
            </a:sp3d>
          </p:spPr>
          <p:style>
            <a:lnRef idx="0">
              <a:scrgbClr r="0" g="0" b="0"/>
            </a:lnRef>
            <a:fillRef idx="1">
              <a:schemeClr val="accent4">
                <a:hueOff val="-4464770"/>
                <a:satOff val="26899"/>
                <a:lumOff val="2156"/>
                <a:alphaOff val="0"/>
              </a:schemeClr>
            </a:fillRef>
            <a:effectRef idx="0">
              <a:scrgbClr r="0" g="0" b="0"/>
            </a:effectRef>
            <a:fontRef idx="minor">
              <a:schemeClr val="lt1"/>
            </a:fontRef>
          </p:style>
          <p:txBody>
            <a:bodyPr/>
            <a:lstStyle/>
            <a:p>
              <a:pPr eaLnBrk="1" hangingPunct="1">
                <a:defRPr/>
              </a:pPr>
              <a:r>
                <a:rPr lang="en-US" dirty="0">
                  <a:solidFill>
                    <a:prstClr val="white"/>
                  </a:solidFill>
                </a:rPr>
                <a:t>3</a:t>
              </a:r>
            </a:p>
          </p:txBody>
        </p:sp>
        <p:sp>
          <p:nvSpPr>
            <p:cNvPr id="9" name="Block Arc 8">
              <a:extLst>
                <a:ext uri="{FF2B5EF4-FFF2-40B4-BE49-F238E27FC236}">
                  <a16:creationId xmlns:a16="http://schemas.microsoft.com/office/drawing/2014/main" id="{0F5E020C-EDDA-497F-BA45-FEE7A249C272}"/>
                </a:ext>
              </a:extLst>
            </p:cNvPr>
            <p:cNvSpPr/>
            <p:nvPr/>
          </p:nvSpPr>
          <p:spPr>
            <a:xfrm>
              <a:off x="603594" y="1594206"/>
              <a:ext cx="4214563" cy="4214563"/>
            </a:xfrm>
            <a:prstGeom prst="blockArc">
              <a:avLst>
                <a:gd name="adj1" fmla="val 5400000"/>
                <a:gd name="adj2" fmla="val 10800000"/>
                <a:gd name="adj3" fmla="val 4633"/>
              </a:avLst>
            </a:prstGeom>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z="-52400" extrusionH="254000" contourW="19050">
              <a:bevelT w="82550" h="44450" prst="angle"/>
              <a:bevelB w="82550" h="44450" prst="angle"/>
              <a:contourClr>
                <a:srgbClr val="FFFFFF"/>
              </a:contourClr>
            </a:sp3d>
          </p:spPr>
          <p:style>
            <a:lnRef idx="0">
              <a:scrgbClr r="0" g="0" b="0"/>
            </a:lnRef>
            <a:fillRef idx="1">
              <a:schemeClr val="accent4">
                <a:hueOff val="-2976513"/>
                <a:satOff val="17933"/>
                <a:lumOff val="1437"/>
                <a:alphaOff val="0"/>
              </a:schemeClr>
            </a:fillRef>
            <a:effectRef idx="0">
              <a:scrgbClr r="0" g="0" b="0"/>
            </a:effectRef>
            <a:fontRef idx="minor">
              <a:schemeClr val="lt1"/>
            </a:fontRef>
          </p:style>
        </p:sp>
        <p:sp>
          <p:nvSpPr>
            <p:cNvPr id="10" name="Block Arc 9">
              <a:extLst>
                <a:ext uri="{FF2B5EF4-FFF2-40B4-BE49-F238E27FC236}">
                  <a16:creationId xmlns:a16="http://schemas.microsoft.com/office/drawing/2014/main" id="{212E9722-C2C7-4C61-9001-03AAED9F6EDA}"/>
                </a:ext>
              </a:extLst>
            </p:cNvPr>
            <p:cNvSpPr/>
            <p:nvPr/>
          </p:nvSpPr>
          <p:spPr>
            <a:xfrm>
              <a:off x="603594" y="1594206"/>
              <a:ext cx="4214563" cy="4214563"/>
            </a:xfrm>
            <a:prstGeom prst="blockArc">
              <a:avLst>
                <a:gd name="adj1" fmla="val 0"/>
                <a:gd name="adj2" fmla="val 5400000"/>
                <a:gd name="adj3" fmla="val 4633"/>
              </a:avLst>
            </a:prstGeom>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z="-52400" extrusionH="254000" contourW="19050">
              <a:bevelT w="82550" h="44450" prst="angle"/>
              <a:bevelB w="82550" h="44450" prst="angle"/>
              <a:contourClr>
                <a:srgbClr val="FFFFFF"/>
              </a:contourClr>
            </a:sp3d>
          </p:spPr>
          <p:style>
            <a:lnRef idx="0">
              <a:scrgbClr r="0" g="0" b="0"/>
            </a:lnRef>
            <a:fillRef idx="1">
              <a:schemeClr val="accent4">
                <a:hueOff val="-1488257"/>
                <a:satOff val="8966"/>
                <a:lumOff val="719"/>
                <a:alphaOff val="0"/>
              </a:schemeClr>
            </a:fillRef>
            <a:effectRef idx="0">
              <a:scrgbClr r="0" g="0" b="0"/>
            </a:effectRef>
            <a:fontRef idx="minor">
              <a:schemeClr val="lt1"/>
            </a:fontRef>
          </p:style>
        </p:sp>
        <p:sp>
          <p:nvSpPr>
            <p:cNvPr id="11" name="Block Arc 10">
              <a:extLst>
                <a:ext uri="{FF2B5EF4-FFF2-40B4-BE49-F238E27FC236}">
                  <a16:creationId xmlns:a16="http://schemas.microsoft.com/office/drawing/2014/main" id="{93014036-4078-4EAF-A309-F9B58A0154B5}"/>
                </a:ext>
              </a:extLst>
            </p:cNvPr>
            <p:cNvSpPr/>
            <p:nvPr/>
          </p:nvSpPr>
          <p:spPr>
            <a:xfrm>
              <a:off x="603594" y="1594206"/>
              <a:ext cx="4214563" cy="4214563"/>
            </a:xfrm>
            <a:prstGeom prst="blockArc">
              <a:avLst>
                <a:gd name="adj1" fmla="val 16200000"/>
                <a:gd name="adj2" fmla="val 0"/>
                <a:gd name="adj3" fmla="val 4633"/>
              </a:avLst>
            </a:prstGeom>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z="-52400" extrusionH="254000" contourW="19050">
              <a:bevelT w="82550" h="44450" prst="angle"/>
              <a:bevelB w="82550" h="44450" prst="angle"/>
              <a:contourClr>
                <a:srgbClr val="FFFFFF"/>
              </a:contourClr>
            </a:sp3d>
          </p:spPr>
          <p:style>
            <a:lnRef idx="0">
              <a:scrgbClr r="0" g="0" b="0"/>
            </a:lnRef>
            <a:fillRef idx="1">
              <a:schemeClr val="accent4">
                <a:hueOff val="0"/>
                <a:satOff val="0"/>
                <a:lumOff val="0"/>
                <a:alphaOff val="0"/>
              </a:schemeClr>
            </a:fillRef>
            <a:effectRef idx="0">
              <a:scrgbClr r="0" g="0" b="0"/>
            </a:effectRef>
            <a:fontRef idx="minor">
              <a:schemeClr val="lt1"/>
            </a:fontRef>
          </p:style>
        </p:sp>
        <p:sp>
          <p:nvSpPr>
            <p:cNvPr id="12" name="Freeform 11">
              <a:extLst>
                <a:ext uri="{FF2B5EF4-FFF2-40B4-BE49-F238E27FC236}">
                  <a16:creationId xmlns:a16="http://schemas.microsoft.com/office/drawing/2014/main" id="{91CFCFE9-6FEE-4681-B00E-AAEDB6FEC3A9}"/>
                </a:ext>
              </a:extLst>
            </p:cNvPr>
            <p:cNvSpPr/>
            <p:nvPr/>
          </p:nvSpPr>
          <p:spPr>
            <a:xfrm>
              <a:off x="1742238" y="2900957"/>
              <a:ext cx="1937275" cy="1601061"/>
            </a:xfrm>
            <a:custGeom>
              <a:avLst/>
              <a:gdLst>
                <a:gd name="connsiteX0" fmla="*/ 0 w 1937275"/>
                <a:gd name="connsiteY0" fmla="*/ 800531 h 1601061"/>
                <a:gd name="connsiteX1" fmla="*/ 968638 w 1937275"/>
                <a:gd name="connsiteY1" fmla="*/ 0 h 1601061"/>
                <a:gd name="connsiteX2" fmla="*/ 1937276 w 1937275"/>
                <a:gd name="connsiteY2" fmla="*/ 800531 h 1601061"/>
                <a:gd name="connsiteX3" fmla="*/ 968638 w 1937275"/>
                <a:gd name="connsiteY3" fmla="*/ 1601062 h 1601061"/>
                <a:gd name="connsiteX4" fmla="*/ 0 w 1937275"/>
                <a:gd name="connsiteY4" fmla="*/ 800531 h 160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275" h="1601061">
                  <a:moveTo>
                    <a:pt x="0" y="800531"/>
                  </a:moveTo>
                  <a:cubicBezTo>
                    <a:pt x="0" y="358410"/>
                    <a:pt x="433674" y="0"/>
                    <a:pt x="968638" y="0"/>
                  </a:cubicBezTo>
                  <a:cubicBezTo>
                    <a:pt x="1503602" y="0"/>
                    <a:pt x="1937276" y="358410"/>
                    <a:pt x="1937276" y="800531"/>
                  </a:cubicBezTo>
                  <a:cubicBezTo>
                    <a:pt x="1937276" y="1242652"/>
                    <a:pt x="1503602" y="1601062"/>
                    <a:pt x="968638" y="1601062"/>
                  </a:cubicBezTo>
                  <a:cubicBezTo>
                    <a:pt x="433674" y="1601062"/>
                    <a:pt x="0" y="1242652"/>
                    <a:pt x="0" y="800531"/>
                  </a:cubicBezTo>
                  <a:close/>
                </a:path>
              </a:pathLst>
            </a:custGeom>
            <a:solidFill>
              <a:schemeClr val="accent3">
                <a:lumMod val="75000"/>
              </a:schemeClr>
            </a:solidFill>
            <a:scene3d>
              <a:camera prst="perspectiveFront" fov="3300000" zoom="95000">
                <a:rot lat="486000" lon="19530000" rev="174000"/>
              </a:camera>
              <a:lightRig rig="harsh" dir="t">
                <a:rot lat="0" lon="0" rev="3000000"/>
              </a:lightRig>
            </a:scene3d>
            <a:sp3d extrusionH="381000" contourW="38100" prstMaterial="matte">
              <a:contourClr>
                <a:schemeClr val="lt1"/>
              </a:contourClr>
            </a:sp3d>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310377" tIns="261140" rIns="310377" bIns="261140" spcCol="1270" anchor="ctr"/>
            <a:lstStyle/>
            <a:p>
              <a:pPr algn="ctr" defTabSz="933450" eaLnBrk="1" hangingPunct="1">
                <a:lnSpc>
                  <a:spcPct val="90000"/>
                </a:lnSpc>
                <a:spcAft>
                  <a:spcPct val="35000"/>
                </a:spcAft>
                <a:defRPr/>
              </a:pPr>
              <a:r>
                <a:rPr lang="en-US" sz="2000" dirty="0">
                  <a:solidFill>
                    <a:srgbClr val="FFFF00"/>
                  </a:solidFill>
                  <a:latin typeface="Berlin Sans FB" pitchFamily="34" charset="0"/>
                </a:rPr>
                <a:t>Corporate Governance</a:t>
              </a:r>
            </a:p>
          </p:txBody>
        </p:sp>
        <p:sp>
          <p:nvSpPr>
            <p:cNvPr id="13" name="Freeform 12">
              <a:extLst>
                <a:ext uri="{FF2B5EF4-FFF2-40B4-BE49-F238E27FC236}">
                  <a16:creationId xmlns:a16="http://schemas.microsoft.com/office/drawing/2014/main" id="{2058596F-FE25-4BB0-8A77-0E3A8BB26AA5}"/>
                </a:ext>
              </a:extLst>
            </p:cNvPr>
            <p:cNvSpPr/>
            <p:nvPr/>
          </p:nvSpPr>
          <p:spPr>
            <a:xfrm>
              <a:off x="2032829" y="964979"/>
              <a:ext cx="1356092" cy="1356092"/>
            </a:xfrm>
            <a:custGeom>
              <a:avLst/>
              <a:gdLst>
                <a:gd name="connsiteX0" fmla="*/ 0 w 1356092"/>
                <a:gd name="connsiteY0" fmla="*/ 678046 h 1356092"/>
                <a:gd name="connsiteX1" fmla="*/ 678046 w 1356092"/>
                <a:gd name="connsiteY1" fmla="*/ 0 h 1356092"/>
                <a:gd name="connsiteX2" fmla="*/ 1356092 w 1356092"/>
                <a:gd name="connsiteY2" fmla="*/ 678046 h 1356092"/>
                <a:gd name="connsiteX3" fmla="*/ 678046 w 1356092"/>
                <a:gd name="connsiteY3" fmla="*/ 1356092 h 1356092"/>
                <a:gd name="connsiteX4" fmla="*/ 0 w 1356092"/>
                <a:gd name="connsiteY4" fmla="*/ 678046 h 1356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92" h="1356092">
                  <a:moveTo>
                    <a:pt x="0" y="678046"/>
                  </a:moveTo>
                  <a:cubicBezTo>
                    <a:pt x="0" y="303572"/>
                    <a:pt x="303572" y="0"/>
                    <a:pt x="678046" y="0"/>
                  </a:cubicBezTo>
                  <a:cubicBezTo>
                    <a:pt x="1052520" y="0"/>
                    <a:pt x="1356092" y="303572"/>
                    <a:pt x="1356092" y="678046"/>
                  </a:cubicBezTo>
                  <a:cubicBezTo>
                    <a:pt x="1356092" y="1052520"/>
                    <a:pt x="1052520" y="1356092"/>
                    <a:pt x="678046" y="1356092"/>
                  </a:cubicBezTo>
                  <a:cubicBezTo>
                    <a:pt x="303572" y="1356092"/>
                    <a:pt x="0" y="1052520"/>
                    <a:pt x="0" y="678046"/>
                  </a:cubicBezTo>
                  <a:close/>
                </a:path>
              </a:pathLst>
            </a:custGeom>
            <a:solidFill>
              <a:schemeClr val="accent4">
                <a:hueOff val="-2976513"/>
                <a:satOff val="17933"/>
                <a:lumOff val="1437"/>
              </a:schemeClr>
            </a:solidFill>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1">
              <a:scrgbClr r="0" g="0" b="0"/>
            </a:fillRef>
            <a:effectRef idx="0">
              <a:scrgbClr r="0" g="0" b="0"/>
            </a:effectRef>
            <a:fontRef idx="minor">
              <a:schemeClr val="lt1"/>
            </a:fontRef>
          </p:style>
          <p:txBody>
            <a:bodyPr lIns="218915" tIns="218915" rIns="218915" bIns="218915" spcCol="1270" anchor="ctr"/>
            <a:lstStyle/>
            <a:p>
              <a:pPr algn="ctr" defTabSz="711200" eaLnBrk="1" hangingPunct="1">
                <a:lnSpc>
                  <a:spcPct val="90000"/>
                </a:lnSpc>
                <a:spcAft>
                  <a:spcPct val="35000"/>
                </a:spcAft>
                <a:defRPr/>
              </a:pPr>
              <a:r>
                <a:rPr lang="en-US" sz="2000" dirty="0">
                  <a:solidFill>
                    <a:prstClr val="white"/>
                  </a:solidFill>
                </a:rPr>
                <a:t>Security</a:t>
              </a:r>
            </a:p>
          </p:txBody>
        </p:sp>
        <p:sp>
          <p:nvSpPr>
            <p:cNvPr id="14" name="Freeform 13">
              <a:extLst>
                <a:ext uri="{FF2B5EF4-FFF2-40B4-BE49-F238E27FC236}">
                  <a16:creationId xmlns:a16="http://schemas.microsoft.com/office/drawing/2014/main" id="{3141974E-3475-4485-B6BF-B26DC7C2AC90}"/>
                </a:ext>
              </a:extLst>
            </p:cNvPr>
            <p:cNvSpPr/>
            <p:nvPr/>
          </p:nvSpPr>
          <p:spPr>
            <a:xfrm>
              <a:off x="4091292" y="3023442"/>
              <a:ext cx="1356092" cy="1356092"/>
            </a:xfrm>
            <a:custGeom>
              <a:avLst/>
              <a:gdLst>
                <a:gd name="connsiteX0" fmla="*/ 0 w 1356092"/>
                <a:gd name="connsiteY0" fmla="*/ 678046 h 1356092"/>
                <a:gd name="connsiteX1" fmla="*/ 678046 w 1356092"/>
                <a:gd name="connsiteY1" fmla="*/ 0 h 1356092"/>
                <a:gd name="connsiteX2" fmla="*/ 1356092 w 1356092"/>
                <a:gd name="connsiteY2" fmla="*/ 678046 h 1356092"/>
                <a:gd name="connsiteX3" fmla="*/ 678046 w 1356092"/>
                <a:gd name="connsiteY3" fmla="*/ 1356092 h 1356092"/>
                <a:gd name="connsiteX4" fmla="*/ 0 w 1356092"/>
                <a:gd name="connsiteY4" fmla="*/ 678046 h 1356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92" h="1356092">
                  <a:moveTo>
                    <a:pt x="0" y="678046"/>
                  </a:moveTo>
                  <a:cubicBezTo>
                    <a:pt x="0" y="303572"/>
                    <a:pt x="303572" y="0"/>
                    <a:pt x="678046" y="0"/>
                  </a:cubicBezTo>
                  <a:cubicBezTo>
                    <a:pt x="1052520" y="0"/>
                    <a:pt x="1356092" y="303572"/>
                    <a:pt x="1356092" y="678046"/>
                  </a:cubicBezTo>
                  <a:cubicBezTo>
                    <a:pt x="1356092" y="1052520"/>
                    <a:pt x="1052520" y="1356092"/>
                    <a:pt x="678046" y="1356092"/>
                  </a:cubicBezTo>
                  <a:cubicBezTo>
                    <a:pt x="303572" y="1356092"/>
                    <a:pt x="0" y="1052520"/>
                    <a:pt x="0" y="678046"/>
                  </a:cubicBezTo>
                  <a:close/>
                </a:path>
              </a:pathLst>
            </a:custGeom>
            <a:solidFill>
              <a:schemeClr val="accent4">
                <a:hueOff val="-2976513"/>
                <a:satOff val="17933"/>
                <a:lumOff val="1437"/>
              </a:schemeClr>
            </a:solidFill>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1">
              <a:scrgbClr r="0" g="0" b="0"/>
            </a:fillRef>
            <a:effectRef idx="0">
              <a:scrgbClr r="0" g="0" b="0"/>
            </a:effectRef>
            <a:fontRef idx="minor">
              <a:schemeClr val="lt1"/>
            </a:fontRef>
          </p:style>
          <p:txBody>
            <a:bodyPr lIns="218915" tIns="218915" rIns="218915" bIns="218915" spcCol="1270" anchor="ctr"/>
            <a:lstStyle/>
            <a:p>
              <a:pPr algn="ctr" defTabSz="711200" eaLnBrk="1" hangingPunct="1">
                <a:lnSpc>
                  <a:spcPct val="90000"/>
                </a:lnSpc>
                <a:spcAft>
                  <a:spcPct val="35000"/>
                </a:spcAft>
                <a:defRPr/>
              </a:pPr>
              <a:r>
                <a:rPr lang="en-US" sz="1400" dirty="0">
                  <a:solidFill>
                    <a:prstClr val="white"/>
                  </a:solidFill>
                </a:rPr>
                <a:t>Traditional</a:t>
              </a:r>
              <a:r>
                <a:rPr lang="en-US" sz="1600" dirty="0">
                  <a:solidFill>
                    <a:prstClr val="white"/>
                  </a:solidFill>
                </a:rPr>
                <a:t> Authority</a:t>
              </a:r>
            </a:p>
          </p:txBody>
        </p:sp>
        <p:sp>
          <p:nvSpPr>
            <p:cNvPr id="15" name="Freeform 14">
              <a:extLst>
                <a:ext uri="{FF2B5EF4-FFF2-40B4-BE49-F238E27FC236}">
                  <a16:creationId xmlns:a16="http://schemas.microsoft.com/office/drawing/2014/main" id="{C73EA785-B288-4115-97B8-19C671C5CA80}"/>
                </a:ext>
              </a:extLst>
            </p:cNvPr>
            <p:cNvSpPr/>
            <p:nvPr/>
          </p:nvSpPr>
          <p:spPr>
            <a:xfrm>
              <a:off x="2032829" y="5081904"/>
              <a:ext cx="1356092" cy="1356092"/>
            </a:xfrm>
            <a:custGeom>
              <a:avLst/>
              <a:gdLst>
                <a:gd name="connsiteX0" fmla="*/ 0 w 1356092"/>
                <a:gd name="connsiteY0" fmla="*/ 678046 h 1356092"/>
                <a:gd name="connsiteX1" fmla="*/ 678046 w 1356092"/>
                <a:gd name="connsiteY1" fmla="*/ 0 h 1356092"/>
                <a:gd name="connsiteX2" fmla="*/ 1356092 w 1356092"/>
                <a:gd name="connsiteY2" fmla="*/ 678046 h 1356092"/>
                <a:gd name="connsiteX3" fmla="*/ 678046 w 1356092"/>
                <a:gd name="connsiteY3" fmla="*/ 1356092 h 1356092"/>
                <a:gd name="connsiteX4" fmla="*/ 0 w 1356092"/>
                <a:gd name="connsiteY4" fmla="*/ 678046 h 1356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92" h="1356092">
                  <a:moveTo>
                    <a:pt x="0" y="678046"/>
                  </a:moveTo>
                  <a:cubicBezTo>
                    <a:pt x="0" y="303572"/>
                    <a:pt x="303572" y="0"/>
                    <a:pt x="678046" y="0"/>
                  </a:cubicBezTo>
                  <a:cubicBezTo>
                    <a:pt x="1052520" y="0"/>
                    <a:pt x="1356092" y="303572"/>
                    <a:pt x="1356092" y="678046"/>
                  </a:cubicBezTo>
                  <a:cubicBezTo>
                    <a:pt x="1356092" y="1052520"/>
                    <a:pt x="1052520" y="1356092"/>
                    <a:pt x="678046" y="1356092"/>
                  </a:cubicBezTo>
                  <a:cubicBezTo>
                    <a:pt x="303572" y="1356092"/>
                    <a:pt x="0" y="1052520"/>
                    <a:pt x="0" y="678046"/>
                  </a:cubicBezTo>
                  <a:close/>
                </a:path>
              </a:pathLst>
            </a:custGeom>
            <a:solidFill>
              <a:schemeClr val="accent4">
                <a:hueOff val="-2976513"/>
                <a:satOff val="17933"/>
                <a:lumOff val="1437"/>
              </a:schemeClr>
            </a:solidFill>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1">
              <a:scrgbClr r="0" g="0" b="0"/>
            </a:fillRef>
            <a:effectRef idx="0">
              <a:scrgbClr r="0" g="0" b="0"/>
            </a:effectRef>
            <a:fontRef idx="minor">
              <a:schemeClr val="lt1"/>
            </a:fontRef>
          </p:style>
          <p:txBody>
            <a:bodyPr lIns="218915" tIns="218915" rIns="218915" bIns="218915" spcCol="1270" anchor="ctr"/>
            <a:lstStyle/>
            <a:p>
              <a:pPr algn="ctr" defTabSz="711200" eaLnBrk="1" hangingPunct="1">
                <a:lnSpc>
                  <a:spcPct val="90000"/>
                </a:lnSpc>
                <a:spcAft>
                  <a:spcPct val="35000"/>
                </a:spcAft>
                <a:defRPr/>
              </a:pPr>
              <a:r>
                <a:rPr lang="en-US" sz="1400" dirty="0">
                  <a:solidFill>
                    <a:prstClr val="white"/>
                  </a:solidFill>
                </a:rPr>
                <a:t>Regulatory Inst.</a:t>
              </a:r>
            </a:p>
          </p:txBody>
        </p:sp>
        <p:sp>
          <p:nvSpPr>
            <p:cNvPr id="16" name="Freeform 15">
              <a:extLst>
                <a:ext uri="{FF2B5EF4-FFF2-40B4-BE49-F238E27FC236}">
                  <a16:creationId xmlns:a16="http://schemas.microsoft.com/office/drawing/2014/main" id="{8CF00024-63AF-4314-B760-7056766FE276}"/>
                </a:ext>
              </a:extLst>
            </p:cNvPr>
            <p:cNvSpPr/>
            <p:nvPr/>
          </p:nvSpPr>
          <p:spPr>
            <a:xfrm>
              <a:off x="-25633" y="3023442"/>
              <a:ext cx="1356092" cy="1356092"/>
            </a:xfrm>
            <a:custGeom>
              <a:avLst/>
              <a:gdLst>
                <a:gd name="connsiteX0" fmla="*/ 0 w 1356092"/>
                <a:gd name="connsiteY0" fmla="*/ 678046 h 1356092"/>
                <a:gd name="connsiteX1" fmla="*/ 678046 w 1356092"/>
                <a:gd name="connsiteY1" fmla="*/ 0 h 1356092"/>
                <a:gd name="connsiteX2" fmla="*/ 1356092 w 1356092"/>
                <a:gd name="connsiteY2" fmla="*/ 678046 h 1356092"/>
                <a:gd name="connsiteX3" fmla="*/ 678046 w 1356092"/>
                <a:gd name="connsiteY3" fmla="*/ 1356092 h 1356092"/>
                <a:gd name="connsiteX4" fmla="*/ 0 w 1356092"/>
                <a:gd name="connsiteY4" fmla="*/ 678046 h 1356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92" h="1356092">
                  <a:moveTo>
                    <a:pt x="0" y="678046"/>
                  </a:moveTo>
                  <a:cubicBezTo>
                    <a:pt x="0" y="303572"/>
                    <a:pt x="303572" y="0"/>
                    <a:pt x="678046" y="0"/>
                  </a:cubicBezTo>
                  <a:cubicBezTo>
                    <a:pt x="1052520" y="0"/>
                    <a:pt x="1356092" y="303572"/>
                    <a:pt x="1356092" y="678046"/>
                  </a:cubicBezTo>
                  <a:cubicBezTo>
                    <a:pt x="1356092" y="1052520"/>
                    <a:pt x="1052520" y="1356092"/>
                    <a:pt x="678046" y="1356092"/>
                  </a:cubicBezTo>
                  <a:cubicBezTo>
                    <a:pt x="303572" y="1356092"/>
                    <a:pt x="0" y="1052520"/>
                    <a:pt x="0" y="678046"/>
                  </a:cubicBezTo>
                  <a:close/>
                </a:path>
              </a:pathLst>
            </a:custGeom>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1">
              <a:schemeClr val="accent4">
                <a:hueOff val="-4464770"/>
                <a:satOff val="26899"/>
                <a:lumOff val="2156"/>
                <a:alphaOff val="0"/>
              </a:schemeClr>
            </a:fillRef>
            <a:effectRef idx="0">
              <a:scrgbClr r="0" g="0" b="0"/>
            </a:effectRef>
            <a:fontRef idx="minor">
              <a:schemeClr val="lt1"/>
            </a:fontRef>
          </p:style>
          <p:txBody>
            <a:bodyPr lIns="218915" tIns="218915" rIns="218915" bIns="218915" spcCol="1270" anchor="ctr"/>
            <a:lstStyle/>
            <a:p>
              <a:pPr algn="ctr" defTabSz="711200" eaLnBrk="1" hangingPunct="1">
                <a:lnSpc>
                  <a:spcPct val="90000"/>
                </a:lnSpc>
                <a:spcAft>
                  <a:spcPct val="35000"/>
                </a:spcAft>
                <a:defRPr/>
              </a:pPr>
              <a:r>
                <a:rPr lang="en-US" sz="1600" dirty="0">
                  <a:solidFill>
                    <a:prstClr val="white"/>
                  </a:solidFill>
                </a:rPr>
                <a:t>MMDAs</a:t>
              </a:r>
            </a:p>
          </p:txBody>
        </p:sp>
      </p:grpSp>
      <p:grpSp>
        <p:nvGrpSpPr>
          <p:cNvPr id="70663" name="Group 13">
            <a:extLst>
              <a:ext uri="{FF2B5EF4-FFF2-40B4-BE49-F238E27FC236}">
                <a16:creationId xmlns:a16="http://schemas.microsoft.com/office/drawing/2014/main" id="{C7AB63AF-46DF-40F9-9F7D-F6B83DDB6933}"/>
              </a:ext>
            </a:extLst>
          </p:cNvPr>
          <p:cNvGrpSpPr>
            <a:grpSpLocks/>
          </p:cNvGrpSpPr>
          <p:nvPr/>
        </p:nvGrpSpPr>
        <p:grpSpPr bwMode="auto">
          <a:xfrm>
            <a:off x="2108622" y="-6470"/>
            <a:ext cx="4483100" cy="1167454"/>
            <a:chOff x="1462054" y="440222"/>
            <a:chExt cx="6081746" cy="624833"/>
          </a:xfrm>
        </p:grpSpPr>
        <p:cxnSp>
          <p:nvCxnSpPr>
            <p:cNvPr id="20" name="Straight Connector 19">
              <a:extLst>
                <a:ext uri="{FF2B5EF4-FFF2-40B4-BE49-F238E27FC236}">
                  <a16:creationId xmlns:a16="http://schemas.microsoft.com/office/drawing/2014/main" id="{CB3D2687-D518-4C8B-9EB6-31D77FE1502F}"/>
                </a:ext>
              </a:extLst>
            </p:cNvPr>
            <p:cNvCxnSpPr/>
            <p:nvPr/>
          </p:nvCxnSpPr>
          <p:spPr>
            <a:xfrm>
              <a:off x="1462054" y="1063416"/>
              <a:ext cx="6036555" cy="1639"/>
            </a:xfrm>
            <a:prstGeom prst="line">
              <a:avLst/>
            </a:prstGeom>
            <a:noFill/>
            <a:ln w="25400" cap="flat" cmpd="sng" algn="ctr">
              <a:solidFill>
                <a:srgbClr val="996600"/>
              </a:solidFill>
              <a:prstDash val="solid"/>
            </a:ln>
            <a:effectLst>
              <a:outerShdw blurRad="50800" dist="25400" dir="5400000" rotWithShape="0">
                <a:srgbClr val="000000">
                  <a:alpha val="46000"/>
                </a:srgbClr>
              </a:outerShdw>
            </a:effectLst>
          </p:spPr>
        </p:cxnSp>
        <p:sp>
          <p:nvSpPr>
            <p:cNvPr id="21" name="Rounded Rectangle 20">
              <a:extLst>
                <a:ext uri="{FF2B5EF4-FFF2-40B4-BE49-F238E27FC236}">
                  <a16:creationId xmlns:a16="http://schemas.microsoft.com/office/drawing/2014/main" id="{7274AD03-A13C-43AC-9402-D4B0AB989E08}"/>
                </a:ext>
              </a:extLst>
            </p:cNvPr>
            <p:cNvSpPr/>
            <p:nvPr/>
          </p:nvSpPr>
          <p:spPr bwMode="auto">
            <a:xfrm>
              <a:off x="1507245" y="440222"/>
              <a:ext cx="6036555" cy="606210"/>
            </a:xfrm>
            <a:prstGeom prst="roundRect">
              <a:avLst/>
            </a:prstGeom>
            <a:solidFill>
              <a:srgbClr val="CC9900"/>
            </a:soli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p:spPr>
          <p:txBody>
            <a:bodyPr/>
            <a:lstStyle/>
            <a:p>
              <a:pPr algn="ctr" eaLnBrk="1" fontAlgn="auto" hangingPunct="1">
                <a:spcBef>
                  <a:spcPts val="0"/>
                </a:spcBef>
                <a:spcAft>
                  <a:spcPts val="0"/>
                </a:spcAft>
                <a:defRPr/>
              </a:pPr>
              <a:r>
                <a:rPr lang="en-US" sz="2400" dirty="0">
                  <a:solidFill>
                    <a:prstClr val="white"/>
                  </a:solidFill>
                  <a:latin typeface="Georgia" panose="02040502050405020303" pitchFamily="18" charset="0"/>
                  <a:cs typeface="Arial" charset="0"/>
                </a:rPr>
                <a:t> </a:t>
              </a:r>
              <a:r>
                <a:rPr lang="en-US" sz="2800" dirty="0">
                  <a:solidFill>
                    <a:prstClr val="white"/>
                  </a:solidFill>
                  <a:latin typeface="Georgia" panose="02040502050405020303" pitchFamily="18" charset="0"/>
                  <a:cs typeface="Arial" charset="0"/>
                </a:rPr>
                <a:t>Way Forward</a:t>
              </a:r>
            </a:p>
            <a:p>
              <a:pPr algn="ctr" eaLnBrk="1" fontAlgn="auto" hangingPunct="1">
                <a:spcBef>
                  <a:spcPts val="0"/>
                </a:spcBef>
                <a:spcAft>
                  <a:spcPts val="0"/>
                </a:spcAft>
                <a:defRPr/>
              </a:pPr>
              <a:endParaRPr lang="en-US" kern="0" dirty="0">
                <a:solidFill>
                  <a:prstClr val="white"/>
                </a:solidFill>
                <a:latin typeface="Georgia" panose="02040502050405020303" pitchFamily="18" charset="0"/>
                <a:cs typeface="Arial" charset="0"/>
                <a:sym typeface="Arial" charset="0"/>
              </a:endParaRPr>
            </a:p>
            <a:p>
              <a:pPr algn="ctr" eaLnBrk="1" fontAlgn="auto" hangingPunct="1">
                <a:spcBef>
                  <a:spcPts val="0"/>
                </a:spcBef>
                <a:spcAft>
                  <a:spcPts val="0"/>
                </a:spcAft>
                <a:defRPr/>
              </a:pPr>
              <a:r>
                <a:rPr lang="en-US" kern="0" dirty="0">
                  <a:solidFill>
                    <a:srgbClr val="0070C0"/>
                  </a:solidFill>
                  <a:latin typeface="Georgia" panose="02040502050405020303" pitchFamily="18" charset="0"/>
                  <a:cs typeface="Arial" charset="0"/>
                  <a:sym typeface="Arial" charset="0"/>
                </a:rPr>
                <a:t>INTER-AGENCY COLLABORATION</a:t>
              </a:r>
              <a:endParaRPr lang="en-US" kern="0" dirty="0">
                <a:solidFill>
                  <a:srgbClr val="0070C0"/>
                </a:solidFill>
                <a:latin typeface="Monotype Corsiva" panose="03010101010201010101" pitchFamily="66" charset="0"/>
                <a:cs typeface="Arial" charset="0"/>
                <a:sym typeface="Arial" charset="0"/>
              </a:endParaRPr>
            </a:p>
          </p:txBody>
        </p:sp>
      </p:grpSp>
      <p:sp>
        <p:nvSpPr>
          <p:cNvPr id="19" name="Freeform 18">
            <a:extLst>
              <a:ext uri="{FF2B5EF4-FFF2-40B4-BE49-F238E27FC236}">
                <a16:creationId xmlns:a16="http://schemas.microsoft.com/office/drawing/2014/main" id="{BEADF04E-580C-41DE-8691-2ADA9FD9911E}"/>
              </a:ext>
            </a:extLst>
          </p:cNvPr>
          <p:cNvSpPr/>
          <p:nvPr/>
        </p:nvSpPr>
        <p:spPr>
          <a:xfrm>
            <a:off x="70662" y="1993666"/>
            <a:ext cx="1440113" cy="1375669"/>
          </a:xfrm>
          <a:custGeom>
            <a:avLst/>
            <a:gdLst>
              <a:gd name="connsiteX0" fmla="*/ 0 w 1356092"/>
              <a:gd name="connsiteY0" fmla="*/ 678046 h 1356092"/>
              <a:gd name="connsiteX1" fmla="*/ 678046 w 1356092"/>
              <a:gd name="connsiteY1" fmla="*/ 0 h 1356092"/>
              <a:gd name="connsiteX2" fmla="*/ 1356092 w 1356092"/>
              <a:gd name="connsiteY2" fmla="*/ 678046 h 1356092"/>
              <a:gd name="connsiteX3" fmla="*/ 678046 w 1356092"/>
              <a:gd name="connsiteY3" fmla="*/ 1356092 h 1356092"/>
              <a:gd name="connsiteX4" fmla="*/ 0 w 1356092"/>
              <a:gd name="connsiteY4" fmla="*/ 678046 h 1356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92" h="1356092">
                <a:moveTo>
                  <a:pt x="0" y="678046"/>
                </a:moveTo>
                <a:cubicBezTo>
                  <a:pt x="0" y="303572"/>
                  <a:pt x="303572" y="0"/>
                  <a:pt x="678046" y="0"/>
                </a:cubicBezTo>
                <a:cubicBezTo>
                  <a:pt x="1052520" y="0"/>
                  <a:pt x="1356092" y="303572"/>
                  <a:pt x="1356092" y="678046"/>
                </a:cubicBezTo>
                <a:cubicBezTo>
                  <a:pt x="1356092" y="1052520"/>
                  <a:pt x="1052520" y="1356092"/>
                  <a:pt x="678046" y="1356092"/>
                </a:cubicBezTo>
                <a:cubicBezTo>
                  <a:pt x="303572" y="1356092"/>
                  <a:pt x="0" y="1052520"/>
                  <a:pt x="0" y="678046"/>
                </a:cubicBezTo>
                <a:close/>
              </a:path>
            </a:pathLst>
          </a:custGeom>
          <a:solidFill>
            <a:schemeClr val="accent4">
              <a:hueOff val="-2976513"/>
              <a:satOff val="17933"/>
              <a:lumOff val="1437"/>
            </a:schemeClr>
          </a:solidFill>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1">
            <a:scrgbClr r="0" g="0" b="0"/>
          </a:fillRef>
          <a:effectRef idx="0">
            <a:scrgbClr r="0" g="0" b="0"/>
          </a:effectRef>
          <a:fontRef idx="minor">
            <a:schemeClr val="lt1"/>
          </a:fontRef>
        </p:style>
        <p:txBody>
          <a:bodyPr lIns="218915" tIns="218915" rIns="218915" bIns="218915" spcCol="1270" anchor="ctr"/>
          <a:lstStyle/>
          <a:p>
            <a:pPr algn="ctr" defTabSz="711200" eaLnBrk="1" hangingPunct="1">
              <a:lnSpc>
                <a:spcPct val="90000"/>
              </a:lnSpc>
              <a:spcAft>
                <a:spcPct val="35000"/>
              </a:spcAft>
              <a:defRPr/>
            </a:pPr>
            <a:r>
              <a:rPr lang="en-US" sz="1600" dirty="0">
                <a:solidFill>
                  <a:prstClr val="white"/>
                </a:solidFill>
              </a:rPr>
              <a:t>ASM Operators</a:t>
            </a:r>
          </a:p>
        </p:txBody>
      </p:sp>
      <p:sp>
        <p:nvSpPr>
          <p:cNvPr id="22" name="Freeform 21">
            <a:extLst>
              <a:ext uri="{FF2B5EF4-FFF2-40B4-BE49-F238E27FC236}">
                <a16:creationId xmlns:a16="http://schemas.microsoft.com/office/drawing/2014/main" id="{DA657AC8-5F06-46F4-A15A-63900FA835B7}"/>
              </a:ext>
            </a:extLst>
          </p:cNvPr>
          <p:cNvSpPr/>
          <p:nvPr/>
        </p:nvSpPr>
        <p:spPr>
          <a:xfrm>
            <a:off x="2912408" y="4419600"/>
            <a:ext cx="1583391" cy="1219200"/>
          </a:xfrm>
          <a:custGeom>
            <a:avLst/>
            <a:gdLst>
              <a:gd name="connsiteX0" fmla="*/ 0 w 1356092"/>
              <a:gd name="connsiteY0" fmla="*/ 678046 h 1356092"/>
              <a:gd name="connsiteX1" fmla="*/ 678046 w 1356092"/>
              <a:gd name="connsiteY1" fmla="*/ 0 h 1356092"/>
              <a:gd name="connsiteX2" fmla="*/ 1356092 w 1356092"/>
              <a:gd name="connsiteY2" fmla="*/ 678046 h 1356092"/>
              <a:gd name="connsiteX3" fmla="*/ 678046 w 1356092"/>
              <a:gd name="connsiteY3" fmla="*/ 1356092 h 1356092"/>
              <a:gd name="connsiteX4" fmla="*/ 0 w 1356092"/>
              <a:gd name="connsiteY4" fmla="*/ 678046 h 1356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092" h="1356092">
                <a:moveTo>
                  <a:pt x="0" y="678046"/>
                </a:moveTo>
                <a:cubicBezTo>
                  <a:pt x="0" y="303572"/>
                  <a:pt x="303572" y="0"/>
                  <a:pt x="678046" y="0"/>
                </a:cubicBezTo>
                <a:cubicBezTo>
                  <a:pt x="1052520" y="0"/>
                  <a:pt x="1356092" y="303572"/>
                  <a:pt x="1356092" y="678046"/>
                </a:cubicBezTo>
                <a:cubicBezTo>
                  <a:pt x="1356092" y="1052520"/>
                  <a:pt x="1052520" y="1356092"/>
                  <a:pt x="678046" y="1356092"/>
                </a:cubicBezTo>
                <a:cubicBezTo>
                  <a:pt x="303572" y="1356092"/>
                  <a:pt x="0" y="1052520"/>
                  <a:pt x="0" y="678046"/>
                </a:cubicBezTo>
                <a:close/>
              </a:path>
            </a:pathLst>
          </a:custGeom>
          <a:solidFill>
            <a:schemeClr val="accent4">
              <a:hueOff val="-2976513"/>
              <a:satOff val="17933"/>
              <a:lumOff val="1437"/>
            </a:schemeClr>
          </a:solidFill>
          <a:ln>
            <a:noFill/>
          </a:ln>
          <a:effectLst>
            <a:outerShdw blurRad="225425" dist="50800" dir="5220000" algn="ctr">
              <a:srgbClr val="000000">
                <a:alpha val="33000"/>
              </a:srgbClr>
            </a:outerShdw>
          </a:effectLst>
          <a:scene3d>
            <a:camera prst="perspectiveFront" fov="3300000" zoom="95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1">
            <a:scrgbClr r="0" g="0" b="0"/>
          </a:fillRef>
          <a:effectRef idx="0">
            <a:scrgbClr r="0" g="0" b="0"/>
          </a:effectRef>
          <a:fontRef idx="minor">
            <a:schemeClr val="lt1"/>
          </a:fontRef>
        </p:style>
        <p:txBody>
          <a:bodyPr lIns="218915" tIns="218915" rIns="218915" bIns="218915" spcCol="1270" anchor="ctr"/>
          <a:lstStyle/>
          <a:p>
            <a:pPr defTabSz="711200" eaLnBrk="1" hangingPunct="1">
              <a:lnSpc>
                <a:spcPct val="90000"/>
              </a:lnSpc>
              <a:spcAft>
                <a:spcPct val="35000"/>
              </a:spcAft>
              <a:defRPr/>
            </a:pPr>
            <a:r>
              <a:rPr lang="en-US" sz="1400" dirty="0">
                <a:solidFill>
                  <a:prstClr val="white"/>
                </a:solidFill>
              </a:rPr>
              <a:t>Media/CSOs/NGOs/Academia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814A947-6E20-4C72-AE5F-DBCE9D023133}"/>
              </a:ext>
            </a:extLst>
          </p:cNvPr>
          <p:cNvSpPr>
            <a:spLocks noChangeArrowheads="1"/>
          </p:cNvSpPr>
          <p:nvPr/>
        </p:nvSpPr>
        <p:spPr bwMode="auto">
          <a:xfrm>
            <a:off x="381000" y="1676400"/>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buFont typeface="Arial" panose="020B0604020202020204" pitchFamily="34" charset="0"/>
              <a:buChar char="•"/>
            </a:pPr>
            <a:r>
              <a:rPr lang="en-US" altLang="en-US" sz="2800" dirty="0">
                <a:solidFill>
                  <a:srgbClr val="000000"/>
                </a:solidFill>
                <a:latin typeface="Georgia" panose="02040502050405020303" pitchFamily="18" charset="0"/>
              </a:rPr>
              <a:t> </a:t>
            </a:r>
            <a:r>
              <a:rPr lang="en-US" altLang="en-US" sz="2800" b="1" dirty="0">
                <a:solidFill>
                  <a:srgbClr val="000000"/>
                </a:solidFill>
                <a:latin typeface="Arial" panose="020B0604020202020204" pitchFamily="34" charset="0"/>
              </a:rPr>
              <a:t>SSM activities have increased productivity and earnings of most Ghanaian Small Scale Miners, thus making small scale mining one of the most attractive businesses in Ghana today.</a:t>
            </a:r>
          </a:p>
          <a:p>
            <a:pPr algn="just" eaLnBrk="1" hangingPunct="1">
              <a:buFont typeface="Arial" panose="020B0604020202020204" pitchFamily="34" charset="0"/>
              <a:buChar char="•"/>
            </a:pPr>
            <a:endParaRPr lang="en-US" altLang="en-US" sz="2800" b="1" dirty="0">
              <a:solidFill>
                <a:srgbClr val="000000"/>
              </a:solidFill>
              <a:latin typeface="Georgia" panose="02040502050405020303" pitchFamily="18" charset="0"/>
            </a:endParaRPr>
          </a:p>
          <a:p>
            <a:pPr algn="just" eaLnBrk="1" hangingPunct="1">
              <a:buFont typeface="Arial" panose="020B0604020202020204" pitchFamily="34" charset="0"/>
              <a:buChar char="•"/>
            </a:pPr>
            <a:r>
              <a:rPr lang="en-US" altLang="en-US" sz="2800" b="1" dirty="0">
                <a:solidFill>
                  <a:srgbClr val="000000"/>
                </a:solidFill>
                <a:latin typeface="Arial" panose="020B0604020202020204" pitchFamily="34" charset="0"/>
              </a:rPr>
              <a:t> While Ghana may have made appreciable progress in dealing with its SSM sector, a lot more remains to be done, especially in the areas of Illegal Mining and Environmental Management  </a:t>
            </a:r>
          </a:p>
          <a:p>
            <a:pPr algn="just" eaLnBrk="1" hangingPunct="1">
              <a:buFont typeface="Arial" panose="020B0604020202020204" pitchFamily="34" charset="0"/>
              <a:buChar char="•"/>
            </a:pPr>
            <a:endParaRPr lang="en-US" altLang="en-US" sz="2800" dirty="0">
              <a:solidFill>
                <a:srgbClr val="000000"/>
              </a:solidFill>
              <a:latin typeface="Georgia" panose="02040502050405020303" pitchFamily="18" charset="0"/>
            </a:endParaRPr>
          </a:p>
        </p:txBody>
      </p:sp>
      <p:pic>
        <p:nvPicPr>
          <p:cNvPr id="5" name="Picture 2" descr="C:\Users\charles\Pictures\mincom logo.bmp">
            <a:extLst>
              <a:ext uri="{FF2B5EF4-FFF2-40B4-BE49-F238E27FC236}">
                <a16:creationId xmlns:a16="http://schemas.microsoft.com/office/drawing/2014/main" id="{E19B1E46-2DAD-4150-B46C-DB997C7D375E}"/>
              </a:ext>
            </a:extLst>
          </p:cNvPr>
          <p:cNvPicPr>
            <a:picLocks noChangeAspect="1" noChangeArrowheads="1"/>
          </p:cNvPicPr>
          <p:nvPr/>
        </p:nvPicPr>
        <p:blipFill>
          <a:blip r:embed="rId2" cstate="print"/>
          <a:srcRect/>
          <a:stretch>
            <a:fillRect/>
          </a:stretch>
        </p:blipFill>
        <p:spPr bwMode="auto">
          <a:xfrm>
            <a:off x="7924800" y="-86341"/>
            <a:ext cx="1219200" cy="1193443"/>
          </a:xfrm>
          <a:prstGeom prst="rect">
            <a:avLst/>
          </a:prstGeom>
          <a:noFill/>
          <a:ln w="9525">
            <a:noFill/>
            <a:miter lim="800000"/>
            <a:headEnd/>
            <a:tailEnd/>
          </a:ln>
          <a:scene3d>
            <a:camera prst="orthographicFront">
              <a:rot lat="300000" lon="0" rev="0"/>
            </a:camera>
            <a:lightRig rig="threePt" dir="t"/>
          </a:scene3d>
        </p:spPr>
      </p:pic>
      <p:sp>
        <p:nvSpPr>
          <p:cNvPr id="71684" name="Title 1">
            <a:extLst>
              <a:ext uri="{FF2B5EF4-FFF2-40B4-BE49-F238E27FC236}">
                <a16:creationId xmlns:a16="http://schemas.microsoft.com/office/drawing/2014/main" id="{531FAA75-1231-4B47-A813-59A109E4513A}"/>
              </a:ext>
            </a:extLst>
          </p:cNvPr>
          <p:cNvSpPr txBox="1">
            <a:spLocks/>
          </p:cNvSpPr>
          <p:nvPr/>
        </p:nvSpPr>
        <p:spPr bwMode="auto">
          <a:xfrm>
            <a:off x="1371600" y="228600"/>
            <a:ext cx="6934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a:solidFill>
                  <a:srgbClr val="000000"/>
                </a:solidFill>
                <a:latin typeface="Georgia" panose="02040502050405020303" pitchFamily="18" charset="0"/>
              </a:rPr>
              <a:t>CONCLUSION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41FB70-CDF9-4B46-B2F5-8DDBF8789903}"/>
              </a:ext>
            </a:extLst>
          </p:cNvPr>
          <p:cNvSpPr/>
          <p:nvPr/>
        </p:nvSpPr>
        <p:spPr>
          <a:xfrm>
            <a:off x="381000" y="1828800"/>
            <a:ext cx="8610600" cy="2308225"/>
          </a:xfrm>
          <a:prstGeom prst="rect">
            <a:avLst/>
          </a:prstGeom>
        </p:spPr>
        <p:txBody>
          <a:bodyPr>
            <a:spAutoFit/>
          </a:bodyPr>
          <a:lstStyle/>
          <a:p>
            <a:pPr algn="ctr" eaLnBrk="1" hangingPunct="1">
              <a:defRPr/>
            </a:pPr>
            <a:endParaRPr lang="en-US" sz="7200" b="1" dirty="0">
              <a:solidFill>
                <a:srgbClr val="FF0000"/>
              </a:solidFill>
              <a:effectLst>
                <a:outerShdw blurRad="38100" dist="38100" dir="2700000" algn="tl">
                  <a:srgbClr val="000000">
                    <a:alpha val="43137"/>
                  </a:srgbClr>
                </a:outerShdw>
              </a:effectLst>
              <a:latin typeface="Arial" charset="0"/>
              <a:cs typeface="Arial" charset="0"/>
            </a:endParaRPr>
          </a:p>
          <a:p>
            <a:pPr algn="ctr" eaLnBrk="1" hangingPunct="1">
              <a:defRPr/>
            </a:pPr>
            <a:r>
              <a:rPr lang="en-US" sz="7200" b="1" dirty="0">
                <a:solidFill>
                  <a:srgbClr val="FF0000"/>
                </a:solidFill>
                <a:effectLst>
                  <a:outerShdw blurRad="38100" dist="38100" dir="2700000" algn="tl">
                    <a:srgbClr val="000000">
                      <a:alpha val="43137"/>
                    </a:srgbClr>
                  </a:outerShdw>
                </a:effectLst>
                <a:latin typeface="Arial" charset="0"/>
                <a:cs typeface="Arial" charset="0"/>
              </a:rPr>
              <a:t>THANK YOU</a:t>
            </a:r>
          </a:p>
        </p:txBody>
      </p:sp>
      <p:pic>
        <p:nvPicPr>
          <p:cNvPr id="7" name="Picture 2" descr="C:\Users\charles\Pictures\mincom logo.bmp">
            <a:extLst>
              <a:ext uri="{FF2B5EF4-FFF2-40B4-BE49-F238E27FC236}">
                <a16:creationId xmlns:a16="http://schemas.microsoft.com/office/drawing/2014/main" id="{C0C90549-ACEE-413F-B785-46DD01023009}"/>
              </a:ext>
            </a:extLst>
          </p:cNvPr>
          <p:cNvPicPr>
            <a:picLocks noChangeAspect="1" noChangeArrowheads="1"/>
          </p:cNvPicPr>
          <p:nvPr/>
        </p:nvPicPr>
        <p:blipFill>
          <a:blip r:embed="rId2" cstate="print"/>
          <a:srcRect/>
          <a:stretch>
            <a:fillRect/>
          </a:stretch>
        </p:blipFill>
        <p:spPr bwMode="auto">
          <a:xfrm>
            <a:off x="7239000" y="457200"/>
            <a:ext cx="1447800" cy="1371600"/>
          </a:xfrm>
          <a:prstGeom prst="rect">
            <a:avLst/>
          </a:prstGeom>
          <a:noFill/>
          <a:ln w="9525">
            <a:noFill/>
            <a:miter lim="800000"/>
            <a:headEnd/>
            <a:tailEnd/>
          </a:ln>
          <a:scene3d>
            <a:camera prst="orthographicFront">
              <a:rot lat="30000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FFB9523A-1BB8-4BDB-AB84-FA3F385BA7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198114-9B89-46FF-A24F-85E4100F65C2}" type="slidenum">
              <a:rPr lang="en-US" altLang="en-US" sz="1200" smtClean="0">
                <a:solidFill>
                  <a:srgbClr val="7B9899"/>
                </a:solidFill>
              </a:rPr>
              <a:pPr>
                <a:spcBef>
                  <a:spcPct val="0"/>
                </a:spcBef>
                <a:buFontTx/>
                <a:buNone/>
              </a:pPr>
              <a:t>3</a:t>
            </a:fld>
            <a:endParaRPr lang="en-US" altLang="en-US" sz="1200">
              <a:solidFill>
                <a:srgbClr val="7B9899"/>
              </a:solidFill>
            </a:endParaRPr>
          </a:p>
        </p:txBody>
      </p:sp>
      <p:sp>
        <p:nvSpPr>
          <p:cNvPr id="7" name="Content Placeholder 2">
            <a:extLst>
              <a:ext uri="{FF2B5EF4-FFF2-40B4-BE49-F238E27FC236}">
                <a16:creationId xmlns:a16="http://schemas.microsoft.com/office/drawing/2014/main" id="{AE2152C0-12F7-4B66-8F85-27A5088F8DB2}"/>
              </a:ext>
            </a:extLst>
          </p:cNvPr>
          <p:cNvSpPr txBox="1">
            <a:spLocks/>
          </p:cNvSpPr>
          <p:nvPr/>
        </p:nvSpPr>
        <p:spPr bwMode="auto">
          <a:xfrm>
            <a:off x="304800" y="1447800"/>
            <a:ext cx="8534400" cy="4953000"/>
          </a:xfrm>
          <a:prstGeom prst="rect">
            <a:avLst/>
          </a:prstGeom>
          <a:noFill/>
          <a:ln w="9525">
            <a:noFill/>
            <a:miter lim="800000"/>
            <a:headEnd/>
            <a:tailEnd/>
          </a:ln>
        </p:spPr>
        <p:txBody>
          <a:bodyPr/>
          <a:lstStyle/>
          <a:p>
            <a:pPr marL="273050" indent="-273050" algn="just" eaLnBrk="1" hangingPunct="1">
              <a:lnSpc>
                <a:spcPct val="90000"/>
              </a:lnSpc>
              <a:spcBef>
                <a:spcPct val="20000"/>
              </a:spcBef>
              <a:buSzPct val="95000"/>
              <a:buFont typeface="Wingdings 2" pitchFamily="18" charset="2"/>
              <a:buChar char=""/>
              <a:defRPr/>
            </a:pPr>
            <a:r>
              <a:rPr lang="en-US" sz="2400" dirty="0">
                <a:solidFill>
                  <a:prstClr val="black"/>
                </a:solidFill>
                <a:latin typeface="Arial Narrow" pitchFamily="34" charset="0"/>
              </a:rPr>
              <a:t>ASM of gold in Ghana is a pre historic activity which can be traced to the 5</a:t>
            </a:r>
            <a:r>
              <a:rPr lang="en-US" sz="2400" baseline="30000" dirty="0">
                <a:solidFill>
                  <a:prstClr val="black"/>
                </a:solidFill>
                <a:latin typeface="Arial Narrow" pitchFamily="34" charset="0"/>
              </a:rPr>
              <a:t>th</a:t>
            </a:r>
            <a:r>
              <a:rPr lang="en-US" sz="2400" dirty="0">
                <a:solidFill>
                  <a:prstClr val="black"/>
                </a:solidFill>
                <a:latin typeface="Arial Narrow" pitchFamily="34" charset="0"/>
              </a:rPr>
              <a:t> Century</a:t>
            </a:r>
          </a:p>
          <a:p>
            <a:pPr marL="273050" lvl="1" indent="-273050" algn="just" eaLnBrk="1" hangingPunct="1">
              <a:spcBef>
                <a:spcPct val="20000"/>
              </a:spcBef>
              <a:buSzPct val="95000"/>
              <a:buFont typeface="Wingdings 2" pitchFamily="18" charset="2"/>
              <a:buChar char=""/>
              <a:defRPr/>
            </a:pPr>
            <a:endParaRPr lang="en-ZA" sz="2400" b="1" dirty="0">
              <a:solidFill>
                <a:srgbClr val="D16349"/>
              </a:solidFill>
              <a:effectLst>
                <a:outerShdw blurRad="38100" dist="38100" dir="2700000" algn="tl">
                  <a:srgbClr val="000000">
                    <a:alpha val="43137"/>
                  </a:srgbClr>
                </a:outerShdw>
              </a:effectLst>
              <a:latin typeface="Arial Narrow" pitchFamily="34" charset="0"/>
            </a:endParaRPr>
          </a:p>
          <a:p>
            <a:pPr marL="273050" lvl="1" indent="-273050" algn="just" eaLnBrk="1" hangingPunct="1">
              <a:spcBef>
                <a:spcPct val="20000"/>
              </a:spcBef>
              <a:buSzPct val="95000"/>
              <a:buFont typeface="Wingdings 2" pitchFamily="18" charset="2"/>
              <a:buChar char=""/>
              <a:defRPr/>
            </a:pPr>
            <a:r>
              <a:rPr lang="en-GB" sz="2400" dirty="0">
                <a:solidFill>
                  <a:prstClr val="black"/>
                </a:solidFill>
                <a:latin typeface="Arial Narrow" pitchFamily="34" charset="0"/>
              </a:rPr>
              <a:t>Discouraged in the colonial era, till 1989</a:t>
            </a:r>
          </a:p>
          <a:p>
            <a:pPr marL="730250" lvl="2" indent="-273050" algn="just" eaLnBrk="1" hangingPunct="1">
              <a:spcBef>
                <a:spcPct val="20000"/>
              </a:spcBef>
              <a:buSzPct val="95000"/>
              <a:buFont typeface="Wingdings 2" pitchFamily="18" charset="2"/>
              <a:buChar char=""/>
              <a:defRPr/>
            </a:pPr>
            <a:r>
              <a:rPr lang="en-GB" sz="2400" dirty="0">
                <a:solidFill>
                  <a:prstClr val="black"/>
                </a:solidFill>
                <a:latin typeface="Arial Narrow" pitchFamily="34" charset="0"/>
              </a:rPr>
              <a:t>This led to Secret Activities and Smuggling of Proceeds outside the country</a:t>
            </a:r>
          </a:p>
          <a:p>
            <a:pPr marL="0" lvl="1" algn="just" eaLnBrk="1" hangingPunct="1">
              <a:spcBef>
                <a:spcPct val="20000"/>
              </a:spcBef>
              <a:buSzPct val="95000"/>
              <a:defRPr/>
            </a:pPr>
            <a:endParaRPr lang="en-GB" sz="2400" dirty="0">
              <a:solidFill>
                <a:prstClr val="black"/>
              </a:solidFill>
              <a:latin typeface="Arial Narrow" pitchFamily="34" charset="0"/>
            </a:endParaRPr>
          </a:p>
          <a:p>
            <a:pPr marL="273050" lvl="1" indent="-273050" algn="just" eaLnBrk="1" hangingPunct="1">
              <a:spcBef>
                <a:spcPct val="20000"/>
              </a:spcBef>
              <a:buSzPct val="95000"/>
              <a:buFont typeface="Wingdings 2" pitchFamily="18" charset="2"/>
              <a:buChar char=""/>
              <a:defRPr/>
            </a:pPr>
            <a:r>
              <a:rPr lang="en-GB" sz="2400" dirty="0">
                <a:solidFill>
                  <a:prstClr val="black"/>
                </a:solidFill>
                <a:latin typeface="Arial Narrow" pitchFamily="34" charset="0"/>
              </a:rPr>
              <a:t>In 1989 – ASM Activities were mainstreamed through promulgation of the Small Scale Gold Mining Law, PNDCL 218 (1989)</a:t>
            </a:r>
          </a:p>
          <a:p>
            <a:pPr marL="273050" lvl="1" indent="-273050" algn="just" eaLnBrk="1" hangingPunct="1">
              <a:spcBef>
                <a:spcPct val="20000"/>
              </a:spcBef>
              <a:buSzPct val="95000"/>
              <a:buFont typeface="Wingdings 2" pitchFamily="18" charset="2"/>
              <a:buChar char=""/>
              <a:defRPr/>
            </a:pPr>
            <a:endParaRPr lang="en-GB" sz="2400" dirty="0">
              <a:solidFill>
                <a:prstClr val="black"/>
              </a:solidFill>
              <a:latin typeface="Arial Narrow" pitchFamily="34" charset="0"/>
            </a:endParaRPr>
          </a:p>
          <a:p>
            <a:pPr marL="273050" lvl="1" indent="-273050" algn="just" eaLnBrk="1" hangingPunct="1">
              <a:spcBef>
                <a:spcPct val="20000"/>
              </a:spcBef>
              <a:buSzPct val="95000"/>
              <a:buFont typeface="Wingdings 2" pitchFamily="18" charset="2"/>
              <a:buChar char=""/>
              <a:defRPr/>
            </a:pPr>
            <a:r>
              <a:rPr lang="en-GB" sz="2400" dirty="0">
                <a:solidFill>
                  <a:prstClr val="black"/>
                </a:solidFill>
                <a:latin typeface="Arial Narrow" pitchFamily="34" charset="0"/>
              </a:rPr>
              <a:t>In 2006, ASM regime was integrated into the new Minerals and Mining Act, 2006 (Act 703). Sections 81 to 99 apply to Small Scale Mining </a:t>
            </a:r>
          </a:p>
        </p:txBody>
      </p:sp>
      <p:graphicFrame>
        <p:nvGraphicFramePr>
          <p:cNvPr id="8" name="Diagram 7">
            <a:extLst>
              <a:ext uri="{FF2B5EF4-FFF2-40B4-BE49-F238E27FC236}">
                <a16:creationId xmlns:a16="http://schemas.microsoft.com/office/drawing/2014/main" id="{3A55A834-B1B5-4890-83A7-ABD72E9CD4F2}"/>
              </a:ext>
            </a:extLst>
          </p:cNvPr>
          <p:cNvGraphicFramePr/>
          <p:nvPr>
            <p:extLst>
              <p:ext uri="{D42A27DB-BD31-4B8C-83A1-F6EECF244321}">
                <p14:modId xmlns:p14="http://schemas.microsoft.com/office/powerpoint/2010/main" val="1122241779"/>
              </p:ext>
            </p:extLst>
          </p:nvPr>
        </p:nvGraphicFramePr>
        <p:xfrm>
          <a:off x="76200" y="152400"/>
          <a:ext cx="78486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charles\Pictures\mincom logo.bmp">
            <a:extLst>
              <a:ext uri="{FF2B5EF4-FFF2-40B4-BE49-F238E27FC236}">
                <a16:creationId xmlns:a16="http://schemas.microsoft.com/office/drawing/2014/main" id="{02DDFE45-272B-4395-AD20-77B6D79431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E1A116B-BD17-43A3-87D8-9C1F967426D0}"/>
              </a:ext>
            </a:extLst>
          </p:cNvPr>
          <p:cNvSpPr>
            <a:spLocks noGrp="1"/>
          </p:cNvSpPr>
          <p:nvPr>
            <p:ph type="title"/>
          </p:nvPr>
        </p:nvSpPr>
        <p:spPr>
          <a:xfrm>
            <a:off x="777875" y="152400"/>
            <a:ext cx="6689725" cy="838200"/>
          </a:xfrm>
        </p:spPr>
        <p:txBody>
          <a:bodyPr>
            <a:normAutofit fontScale="90000"/>
          </a:bodyPr>
          <a:lstStyle/>
          <a:p>
            <a:pPr algn="ctr" eaLnBrk="1" fontAlgn="auto" hangingPunct="1">
              <a:spcAft>
                <a:spcPts val="0"/>
              </a:spcAft>
              <a:defRPr/>
            </a:pPr>
            <a:br>
              <a:rPr lang="en-US" sz="2400" b="1" dirty="0">
                <a:effectLst>
                  <a:outerShdw blurRad="38100" dist="38100" dir="2700000" algn="tl">
                    <a:srgbClr val="000000">
                      <a:alpha val="43137"/>
                    </a:srgbClr>
                  </a:outerShdw>
                </a:effectLst>
              </a:rPr>
            </a:br>
            <a:br>
              <a:rPr lang="en-US" sz="24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LEGAL AND REGULATORY FRAMEWORK FOR </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ASM IN GHANA</a:t>
            </a:r>
            <a:br>
              <a:rPr lang="en-US" b="1"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79875" name="Content Placeholder 2">
            <a:extLst>
              <a:ext uri="{FF2B5EF4-FFF2-40B4-BE49-F238E27FC236}">
                <a16:creationId xmlns:a16="http://schemas.microsoft.com/office/drawing/2014/main" id="{C8E80DED-0D1C-448D-85C3-DE5417CE0384}"/>
              </a:ext>
            </a:extLst>
          </p:cNvPr>
          <p:cNvSpPr>
            <a:spLocks noGrp="1"/>
          </p:cNvSpPr>
          <p:nvPr>
            <p:ph idx="1"/>
          </p:nvPr>
        </p:nvSpPr>
        <p:spPr>
          <a:xfrm>
            <a:off x="457200" y="1371600"/>
            <a:ext cx="8229600" cy="5486400"/>
          </a:xfrm>
        </p:spPr>
        <p:txBody>
          <a:bodyPr>
            <a:normAutofit lnSpcReduction="10000"/>
          </a:bodyPr>
          <a:lstStyle/>
          <a:p>
            <a:pPr eaLnBrk="1" hangingPunct="1">
              <a:defRPr/>
            </a:pPr>
            <a:r>
              <a:rPr lang="en-US" altLang="en-US" sz="2000" dirty="0"/>
              <a:t>Minerals and Mining Act, 2006 (Act 703) </a:t>
            </a:r>
            <a:r>
              <a:rPr lang="en-US" altLang="en-US" sz="2000" dirty="0">
                <a:solidFill>
                  <a:srgbClr val="FF0000"/>
                </a:solidFill>
              </a:rPr>
              <a:t>SECTION 81-99</a:t>
            </a:r>
          </a:p>
          <a:p>
            <a:pPr eaLnBrk="1" hangingPunct="1">
              <a:defRPr/>
            </a:pPr>
            <a:r>
              <a:rPr lang="en-US" altLang="en-US" sz="2000" dirty="0"/>
              <a:t>Minerals and Mining (Amendment) Act, 2019 (Act 995);  </a:t>
            </a:r>
          </a:p>
          <a:p>
            <a:pPr eaLnBrk="1" hangingPunct="1">
              <a:defRPr/>
            </a:pPr>
            <a:r>
              <a:rPr lang="en-US" altLang="en-US" sz="2000" dirty="0"/>
              <a:t>Minerals and Mining (General) Regulations, 2012 (L.I. 2173) </a:t>
            </a:r>
            <a:r>
              <a:rPr lang="en-US" altLang="en-US" sz="2000" dirty="0">
                <a:solidFill>
                  <a:srgbClr val="FF0000"/>
                </a:solidFill>
              </a:rPr>
              <a:t>Regulations 24-25</a:t>
            </a:r>
          </a:p>
          <a:p>
            <a:pPr eaLnBrk="1" hangingPunct="1">
              <a:defRPr/>
            </a:pPr>
            <a:r>
              <a:rPr lang="en-US" altLang="en-US" sz="2000" dirty="0"/>
              <a:t>Minerals and Mining (Support Services) Regulations, 2012 (L.I. 2174) </a:t>
            </a:r>
            <a:r>
              <a:rPr lang="en-US" altLang="en-US" sz="2000" dirty="0">
                <a:solidFill>
                  <a:srgbClr val="FF0000"/>
                </a:solidFill>
              </a:rPr>
              <a:t>Regulations 2(2) &amp; 5</a:t>
            </a:r>
          </a:p>
          <a:p>
            <a:pPr eaLnBrk="1" hangingPunct="1">
              <a:defRPr/>
            </a:pPr>
            <a:r>
              <a:rPr lang="en-US" altLang="en-US" sz="2000" dirty="0"/>
              <a:t>Minerals and Mining (Compensation and Resettlement) Regulations, 2012 (L.I. 2175)</a:t>
            </a:r>
          </a:p>
          <a:p>
            <a:pPr eaLnBrk="1" hangingPunct="1">
              <a:defRPr/>
            </a:pPr>
            <a:r>
              <a:rPr lang="en-US" altLang="en-US" sz="2000" dirty="0"/>
              <a:t>Minerals and Mining (Licensing) Regulations, 2012 (L.I. 2176) </a:t>
            </a:r>
            <a:r>
              <a:rPr lang="en-US" altLang="en-US" sz="2000" dirty="0">
                <a:solidFill>
                  <a:srgbClr val="FF0000"/>
                </a:solidFill>
              </a:rPr>
              <a:t>Regulation 202-256</a:t>
            </a:r>
          </a:p>
          <a:p>
            <a:pPr eaLnBrk="1" hangingPunct="1">
              <a:defRPr/>
            </a:pPr>
            <a:r>
              <a:rPr lang="en-US" altLang="en-US" sz="2000" dirty="0"/>
              <a:t>Minerals and Mining (Explosives) Regulations, 2012(L.I. 2177)</a:t>
            </a:r>
          </a:p>
          <a:p>
            <a:pPr eaLnBrk="1" hangingPunct="1">
              <a:defRPr/>
            </a:pPr>
            <a:r>
              <a:rPr lang="en-US" altLang="en-US" sz="2000" dirty="0"/>
              <a:t>Minerals and Mining (Health, Safety &amp; Technical) Regulations, 2012 (L.I. 2182) </a:t>
            </a:r>
            <a:r>
              <a:rPr lang="en-US" altLang="en-US" sz="2000" dirty="0">
                <a:solidFill>
                  <a:srgbClr val="FF0000"/>
                </a:solidFill>
              </a:rPr>
              <a:t>Regulation 469-492</a:t>
            </a:r>
          </a:p>
          <a:p>
            <a:pPr eaLnBrk="1" hangingPunct="1">
              <a:defRPr/>
            </a:pPr>
            <a:r>
              <a:rPr lang="en-US" altLang="en-US" sz="2000" dirty="0"/>
              <a:t>Minerals and Mining (Mineral Processing-Tracking of Earth Moving &amp; Mining Equipment) Regulation, 2020 (L. I. 2404)</a:t>
            </a:r>
          </a:p>
          <a:p>
            <a:pPr eaLnBrk="1" hangingPunct="1">
              <a:defRPr/>
            </a:pPr>
            <a:r>
              <a:rPr lang="en-US" altLang="en-US" sz="2000" dirty="0"/>
              <a:t>Minerals and Mining (Local Content and Local Participation) Regulation, 2020 (L.I. 2431)</a:t>
            </a:r>
          </a:p>
          <a:p>
            <a:pPr eaLnBrk="1" hangingPunct="1">
              <a:defRPr/>
            </a:pPr>
            <a:endParaRPr lang="en-US" altLang="en-US" sz="2000" dirty="0"/>
          </a:p>
          <a:p>
            <a:pPr eaLnBrk="1" hangingPunct="1">
              <a:buFont typeface="Arial" panose="020B0604020202020204" pitchFamily="34" charset="0"/>
              <a:buNone/>
              <a:defRPr/>
            </a:pPr>
            <a:endParaRPr lang="en-US" altLang="en-US" dirty="0"/>
          </a:p>
        </p:txBody>
      </p:sp>
      <p:pic>
        <p:nvPicPr>
          <p:cNvPr id="57348" name="Picture 2" descr="C:\Users\charles\Pictures\mincom logo.bmp">
            <a:extLst>
              <a:ext uri="{FF2B5EF4-FFF2-40B4-BE49-F238E27FC236}">
                <a16:creationId xmlns:a16="http://schemas.microsoft.com/office/drawing/2014/main" id="{4D130F5C-D189-417D-9D9F-6A7E9F756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524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3">
            <a:extLst>
              <a:ext uri="{FF2B5EF4-FFF2-40B4-BE49-F238E27FC236}">
                <a16:creationId xmlns:a16="http://schemas.microsoft.com/office/drawing/2014/main" id="{6A5EC39A-CE88-439C-8A15-DAC37A17BD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DB5D05-CE61-4168-9048-8E5981F47257}" type="slidenum">
              <a:rPr lang="en-US" altLang="en-US" sz="1200" smtClean="0">
                <a:solidFill>
                  <a:srgbClr val="898989"/>
                </a:solidFill>
                <a:latin typeface="Georgia" panose="02040502050405020303" pitchFamily="18" charset="0"/>
                <a:ea typeface="MS PGothic" panose="020B0600070205080204" pitchFamily="34" charset="-128"/>
              </a:rPr>
              <a:pPr>
                <a:spcBef>
                  <a:spcPct val="0"/>
                </a:spcBef>
                <a:buFontTx/>
                <a:buNone/>
              </a:pPr>
              <a:t>5</a:t>
            </a:fld>
            <a:endParaRPr lang="en-US" altLang="en-US" sz="1200">
              <a:solidFill>
                <a:srgbClr val="898989"/>
              </a:solidFill>
              <a:latin typeface="Georgia" panose="02040502050405020303" pitchFamily="18" charset="0"/>
              <a:ea typeface="MS PGothic" panose="020B0600070205080204" pitchFamily="34" charset="-128"/>
            </a:endParaRPr>
          </a:p>
        </p:txBody>
      </p:sp>
      <p:sp>
        <p:nvSpPr>
          <p:cNvPr id="12293" name="Title 1">
            <a:extLst>
              <a:ext uri="{FF2B5EF4-FFF2-40B4-BE49-F238E27FC236}">
                <a16:creationId xmlns:a16="http://schemas.microsoft.com/office/drawing/2014/main" id="{4325C34A-F7FD-470C-9244-7EE2009B4AC8}"/>
              </a:ext>
            </a:extLst>
          </p:cNvPr>
          <p:cNvSpPr>
            <a:spLocks noGrp="1"/>
          </p:cNvSpPr>
          <p:nvPr>
            <p:ph type="title"/>
          </p:nvPr>
        </p:nvSpPr>
        <p:spPr>
          <a:xfrm>
            <a:off x="228600" y="76200"/>
            <a:ext cx="6400800" cy="533400"/>
          </a:xfrm>
        </p:spPr>
        <p:txBody>
          <a:bodyPr>
            <a:normAutofit fontScale="90000"/>
          </a:bodyPr>
          <a:lstStyle/>
          <a:p>
            <a:pPr>
              <a:defRPr/>
            </a:pPr>
            <a:r>
              <a:rPr lang="en-US" altLang="en-US" sz="3200" b="1" dirty="0">
                <a:solidFill>
                  <a:srgbClr val="FF0000"/>
                </a:solidFill>
                <a:effectLst>
                  <a:outerShdw blurRad="38100" dist="38100" dir="2700000" algn="tl">
                    <a:srgbClr val="000000">
                      <a:alpha val="43137"/>
                    </a:srgbClr>
                  </a:outerShdw>
                </a:effectLst>
              </a:rPr>
              <a:t>GOVERNMENT  POLICY FOR ASM</a:t>
            </a:r>
          </a:p>
        </p:txBody>
      </p:sp>
      <p:sp>
        <p:nvSpPr>
          <p:cNvPr id="8" name="Content Placeholder 2">
            <a:extLst>
              <a:ext uri="{FF2B5EF4-FFF2-40B4-BE49-F238E27FC236}">
                <a16:creationId xmlns:a16="http://schemas.microsoft.com/office/drawing/2014/main" id="{3B4F8A9F-18E2-4546-8148-F85A94C2C408}"/>
              </a:ext>
            </a:extLst>
          </p:cNvPr>
          <p:cNvSpPr txBox="1">
            <a:spLocks noGrp="1"/>
          </p:cNvSpPr>
          <p:nvPr>
            <p:ph idx="1"/>
          </p:nvPr>
        </p:nvSpPr>
        <p:spPr>
          <a:xfrm>
            <a:off x="381000" y="762000"/>
            <a:ext cx="8534400" cy="838200"/>
          </a:xfrm>
        </p:spPr>
        <p:txBody>
          <a:bodyPr rtlCol="0">
            <a:noAutofit/>
          </a:bodyPr>
          <a:lstStyle/>
          <a:p>
            <a:pPr algn="ctr">
              <a:buFont typeface="Arial" panose="020B0604020202020204" pitchFamily="34" charset="0"/>
              <a:buNone/>
              <a:defRPr/>
            </a:pPr>
            <a:r>
              <a:rPr lang="en-GB" sz="2400" b="1" dirty="0">
                <a:solidFill>
                  <a:srgbClr val="00B0F0"/>
                </a:solidFill>
                <a:effectLst>
                  <a:outerShdw blurRad="38100" dist="38100" dir="2700000" algn="tl">
                    <a:srgbClr val="000000">
                      <a:alpha val="43137"/>
                    </a:srgbClr>
                  </a:outerShdw>
                </a:effectLst>
                <a:latin typeface="+mj-lt"/>
              </a:rPr>
              <a:t>The Minerals and Mining Policy of Ghana reiterated the importance  of ASM and stated the following:</a:t>
            </a:r>
          </a:p>
          <a:p>
            <a:pPr algn="ctr">
              <a:buFont typeface="Arial" panose="020B0604020202020204" pitchFamily="34" charset="0"/>
              <a:buNone/>
              <a:defRPr/>
            </a:pPr>
            <a:endParaRPr lang="en-GB" sz="2400" b="1" dirty="0">
              <a:solidFill>
                <a:srgbClr val="00B0F0"/>
              </a:solidFill>
              <a:effectLst>
                <a:outerShdw blurRad="38100" dist="38100" dir="2700000" algn="tl">
                  <a:srgbClr val="000000">
                    <a:alpha val="43137"/>
                  </a:srgbClr>
                </a:outerShdw>
              </a:effectLst>
              <a:latin typeface="+mj-lt"/>
            </a:endParaRPr>
          </a:p>
          <a:p>
            <a:pPr marL="0" indent="0" algn="ctr">
              <a:buFont typeface="Arial" panose="020B0604020202020204" pitchFamily="34" charset="0"/>
              <a:buNone/>
              <a:defRPr/>
            </a:pPr>
            <a:endParaRPr lang="en-US" sz="2400" b="1" dirty="0">
              <a:solidFill>
                <a:srgbClr val="00B0F0"/>
              </a:solidFill>
              <a:effectLst>
                <a:outerShdw blurRad="38100" dist="38100" dir="2700000" algn="tl">
                  <a:srgbClr val="000000">
                    <a:alpha val="43137"/>
                  </a:srgbClr>
                </a:outerShdw>
              </a:effectLst>
              <a:latin typeface="+mj-lt"/>
            </a:endParaRPr>
          </a:p>
          <a:p>
            <a:pPr lvl="1" algn="ctr" eaLnBrk="1" fontAlgn="auto" hangingPunct="1">
              <a:spcAft>
                <a:spcPts val="0"/>
              </a:spcAft>
              <a:buFont typeface="Arial" panose="020B0604020202020204" pitchFamily="34" charset="0"/>
              <a:buNone/>
              <a:defRPr/>
            </a:pPr>
            <a:endParaRPr lang="en-US" sz="2400" b="1" dirty="0">
              <a:solidFill>
                <a:srgbClr val="00B0F0"/>
              </a:solidFill>
              <a:effectLst>
                <a:outerShdw blurRad="38100" dist="38100" dir="2700000" algn="tl">
                  <a:srgbClr val="000000">
                    <a:alpha val="43137"/>
                  </a:srgbClr>
                </a:outerShdw>
              </a:effectLst>
              <a:latin typeface="+mj-lt"/>
            </a:endParaRPr>
          </a:p>
          <a:p>
            <a:pPr marL="273050" lvl="1" indent="-273050" algn="ctr" eaLnBrk="1" fontAlgn="auto" hangingPunct="1">
              <a:spcAft>
                <a:spcPts val="0"/>
              </a:spcAft>
              <a:buSzPct val="95000"/>
              <a:defRPr/>
            </a:pPr>
            <a:endParaRPr lang="en-US" sz="2400" b="1" dirty="0">
              <a:solidFill>
                <a:srgbClr val="00B0F0"/>
              </a:solidFill>
              <a:effectLst>
                <a:outerShdw blurRad="38100" dist="38100" dir="2700000" algn="tl">
                  <a:srgbClr val="000000">
                    <a:alpha val="43137"/>
                  </a:srgbClr>
                </a:outerShdw>
              </a:effectLst>
              <a:latin typeface="+mj-lt"/>
              <a:cs typeface="Arial" pitchFamily="34" charset="0"/>
            </a:endParaRPr>
          </a:p>
        </p:txBody>
      </p:sp>
      <p:graphicFrame>
        <p:nvGraphicFramePr>
          <p:cNvPr id="7" name="Diagram 6">
            <a:extLst>
              <a:ext uri="{FF2B5EF4-FFF2-40B4-BE49-F238E27FC236}">
                <a16:creationId xmlns:a16="http://schemas.microsoft.com/office/drawing/2014/main" id="{4EE88B6F-6B2E-4790-86B0-5997C9951605}"/>
              </a:ext>
            </a:extLst>
          </p:cNvPr>
          <p:cNvGraphicFramePr/>
          <p:nvPr>
            <p:extLst>
              <p:ext uri="{D42A27DB-BD31-4B8C-83A1-F6EECF244321}">
                <p14:modId xmlns:p14="http://schemas.microsoft.com/office/powerpoint/2010/main" val="2796486078"/>
              </p:ext>
            </p:extLst>
          </p:nvPr>
        </p:nvGraphicFramePr>
        <p:xfrm>
          <a:off x="392884" y="1905000"/>
          <a:ext cx="8458200" cy="4502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charles\Pictures\mincom logo.bmp">
            <a:extLst>
              <a:ext uri="{FF2B5EF4-FFF2-40B4-BE49-F238E27FC236}">
                <a16:creationId xmlns:a16="http://schemas.microsoft.com/office/drawing/2014/main" id="{16BEDA90-5994-4AE7-82D4-1BDB57098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152400"/>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B3F1BA99-A934-4C52-978B-80460A2E8912}"/>
              </a:ext>
            </a:extLst>
          </p:cNvPr>
          <p:cNvSpPr>
            <a:spLocks noGrp="1"/>
          </p:cNvSpPr>
          <p:nvPr>
            <p:ph idx="1"/>
          </p:nvPr>
        </p:nvSpPr>
        <p:spPr>
          <a:xfrm>
            <a:off x="228600" y="609600"/>
            <a:ext cx="8610600" cy="6096000"/>
          </a:xfrm>
        </p:spPr>
        <p:txBody>
          <a:bodyPr>
            <a:normAutofit fontScale="92500" lnSpcReduction="10000"/>
          </a:bodyPr>
          <a:lstStyle/>
          <a:p>
            <a:pPr marL="0" indent="0">
              <a:buFont typeface="Arial" charset="0"/>
              <a:buNone/>
              <a:defRPr/>
            </a:pPr>
            <a:endParaRPr lang="en-US" altLang="en-US" sz="800" dirty="0">
              <a:latin typeface="Arial Narrow" pitchFamily="34" charset="0"/>
            </a:endParaRPr>
          </a:p>
          <a:p>
            <a:pPr>
              <a:buFont typeface="Arial" charset="0"/>
              <a:buNone/>
              <a:defRPr/>
            </a:pPr>
            <a:endParaRPr lang="en-US" altLang="en-US" sz="800" b="1" dirty="0">
              <a:latin typeface="Arial Narrow" pitchFamily="34" charset="0"/>
            </a:endParaRPr>
          </a:p>
          <a:p>
            <a:pPr>
              <a:buFont typeface="Arial" charset="0"/>
              <a:buNone/>
              <a:defRPr/>
            </a:pPr>
            <a:r>
              <a:rPr lang="en-US" altLang="en-US" sz="2400" b="1" dirty="0">
                <a:latin typeface="Arial Narrow" pitchFamily="34" charset="0"/>
              </a:rPr>
              <a:t>Minerals property of Republic (Act 703, Section 1) </a:t>
            </a:r>
          </a:p>
          <a:p>
            <a:pPr algn="just">
              <a:buFont typeface="Arial" charset="0"/>
              <a:buChar char="•"/>
              <a:defRPr/>
            </a:pPr>
            <a:r>
              <a:rPr lang="en-US" altLang="en-US" sz="2400" dirty="0">
                <a:latin typeface="Arial Narrow" pitchFamily="34" charset="0"/>
              </a:rPr>
              <a:t>Every mineral in its natural state ……… is the property of the Republic and is vested in the President in trust for the people of Ghana.</a:t>
            </a:r>
          </a:p>
          <a:p>
            <a:pPr>
              <a:buFont typeface="Arial" charset="0"/>
              <a:buNone/>
              <a:defRPr/>
            </a:pPr>
            <a:endParaRPr lang="en-US" altLang="en-US" sz="2400" b="1" dirty="0">
              <a:latin typeface="Arial Narrow" pitchFamily="34" charset="0"/>
            </a:endParaRPr>
          </a:p>
          <a:p>
            <a:pPr>
              <a:buFont typeface="Arial" charset="0"/>
              <a:buNone/>
              <a:defRPr/>
            </a:pPr>
            <a:r>
              <a:rPr lang="en-US" altLang="en-US" sz="2400" b="1" dirty="0">
                <a:latin typeface="Arial Narrow" pitchFamily="34" charset="0"/>
              </a:rPr>
              <a:t>License for small scale mining :(Act 703, Section 82 [1])</a:t>
            </a:r>
            <a:endParaRPr lang="en-US" altLang="en-US" sz="2400" dirty="0">
              <a:latin typeface="Arial Narrow" pitchFamily="34" charset="0"/>
            </a:endParaRPr>
          </a:p>
          <a:p>
            <a:pPr>
              <a:buFont typeface="Arial" charset="0"/>
              <a:buChar char="•"/>
              <a:defRPr/>
            </a:pPr>
            <a:r>
              <a:rPr lang="en-US" altLang="en-US" sz="2400" dirty="0">
                <a:latin typeface="Arial Narrow" pitchFamily="34" charset="0"/>
              </a:rPr>
              <a:t>…. “ a person shall not engage in or undertake a small scale mining operation for a mineral unless there is ….. a license granted by the Minister responsible for Mines” (upon recommendation by the Minerals Commission)</a:t>
            </a:r>
          </a:p>
          <a:p>
            <a:pPr>
              <a:buFont typeface="Arial" charset="0"/>
              <a:buNone/>
              <a:defRPr/>
            </a:pPr>
            <a:endParaRPr lang="en-US" altLang="en-US" sz="800" b="1" dirty="0"/>
          </a:p>
          <a:p>
            <a:pPr>
              <a:buFont typeface="Arial" charset="0"/>
              <a:buNone/>
              <a:defRPr/>
            </a:pPr>
            <a:r>
              <a:rPr lang="en-US" altLang="en-US" sz="2400" b="1" dirty="0">
                <a:latin typeface="Arial Narrow" pitchFamily="34" charset="0"/>
              </a:rPr>
              <a:t>Qualification of applicant for small scale mining license (Act 703, Section 83)</a:t>
            </a:r>
          </a:p>
          <a:p>
            <a:pPr>
              <a:spcBef>
                <a:spcPct val="0"/>
              </a:spcBef>
              <a:buFont typeface="Arial" charset="0"/>
              <a:buChar char="•"/>
              <a:defRPr/>
            </a:pPr>
            <a:r>
              <a:rPr lang="en-US" altLang="en-US" sz="2400" dirty="0">
                <a:latin typeface="Arial Narrow" pitchFamily="34" charset="0"/>
              </a:rPr>
              <a:t> A license for small-scale mining operation shall not be granted to a person unless that person</a:t>
            </a:r>
          </a:p>
          <a:p>
            <a:pPr lvl="1">
              <a:spcBef>
                <a:spcPct val="0"/>
              </a:spcBef>
              <a:buFont typeface="Arial" charset="0"/>
              <a:buChar char="–"/>
              <a:defRPr/>
            </a:pPr>
            <a:r>
              <a:rPr lang="en-US" altLang="en-US" sz="2400" dirty="0">
                <a:latin typeface="Arial Narrow" pitchFamily="34" charset="0"/>
              </a:rPr>
              <a:t>is a citizen of Ghana,</a:t>
            </a:r>
          </a:p>
          <a:p>
            <a:pPr lvl="1">
              <a:spcBef>
                <a:spcPct val="0"/>
              </a:spcBef>
              <a:buFont typeface="Arial" charset="0"/>
              <a:buChar char="–"/>
              <a:defRPr/>
            </a:pPr>
            <a:r>
              <a:rPr lang="en-US" altLang="en-US" sz="2400" dirty="0">
                <a:latin typeface="Arial Narrow" pitchFamily="34" charset="0"/>
              </a:rPr>
              <a:t>has attained the age of eighteen years </a:t>
            </a:r>
          </a:p>
          <a:p>
            <a:pPr lvl="1">
              <a:spcBef>
                <a:spcPct val="0"/>
              </a:spcBef>
              <a:buFont typeface="Arial" charset="0"/>
              <a:buChar char="–"/>
              <a:defRPr/>
            </a:pPr>
            <a:r>
              <a:rPr lang="en-US" sz="24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is registered by the office of the Commission in an area designated under section 90(1). </a:t>
            </a:r>
            <a:endParaRPr lang="en-US" sz="2400" dirty="0">
              <a:latin typeface="Arial Narrow" panose="020B0606020202030204" pitchFamily="34" charset="0"/>
              <a:ea typeface="Times New Roman" panose="02020603050405020304" pitchFamily="18" charset="0"/>
              <a:cs typeface="Times New Roman" panose="02020603050405020304" pitchFamily="18" charset="0"/>
            </a:endParaRPr>
          </a:p>
          <a:p>
            <a:pPr lvl="1">
              <a:spcBef>
                <a:spcPct val="0"/>
              </a:spcBef>
              <a:buFont typeface="Arial" charset="0"/>
              <a:buChar char="–"/>
              <a:defRPr/>
            </a:pPr>
            <a:endParaRPr lang="en-US" altLang="en-US" sz="1800" dirty="0">
              <a:latin typeface="Arial Narrow" pitchFamily="34" charset="0"/>
            </a:endParaRPr>
          </a:p>
          <a:p>
            <a:pPr>
              <a:buFont typeface="Arial" charset="0"/>
              <a:buNone/>
              <a:defRPr/>
            </a:pPr>
            <a:endParaRPr lang="en-US" altLang="en-US" sz="2000" dirty="0">
              <a:latin typeface="Arial Narrow" pitchFamily="34" charset="0"/>
            </a:endParaRPr>
          </a:p>
        </p:txBody>
      </p:sp>
      <p:sp>
        <p:nvSpPr>
          <p:cNvPr id="59395" name="Slide Number Placeholder 3">
            <a:extLst>
              <a:ext uri="{FF2B5EF4-FFF2-40B4-BE49-F238E27FC236}">
                <a16:creationId xmlns:a16="http://schemas.microsoft.com/office/drawing/2014/main" id="{19E574D6-561D-491F-9565-494C95971E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3D865E-BC68-470B-95AE-9464332B9066}"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graphicFrame>
        <p:nvGraphicFramePr>
          <p:cNvPr id="6" name="Diagram 5">
            <a:extLst>
              <a:ext uri="{FF2B5EF4-FFF2-40B4-BE49-F238E27FC236}">
                <a16:creationId xmlns:a16="http://schemas.microsoft.com/office/drawing/2014/main" id="{9920D58C-55FB-4D21-83DF-4ED9BD28ACD3}"/>
              </a:ext>
            </a:extLst>
          </p:cNvPr>
          <p:cNvGraphicFramePr/>
          <p:nvPr>
            <p:extLst>
              <p:ext uri="{D42A27DB-BD31-4B8C-83A1-F6EECF244321}">
                <p14:modId xmlns:p14="http://schemas.microsoft.com/office/powerpoint/2010/main" val="315265699"/>
              </p:ext>
            </p:extLst>
          </p:nvPr>
        </p:nvGraphicFramePr>
        <p:xfrm>
          <a:off x="457200" y="-1"/>
          <a:ext cx="7010400" cy="60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9397" name="Picture 2" descr="C:\Users\charles\Pictures\mincom logo.bmp">
            <a:extLst>
              <a:ext uri="{FF2B5EF4-FFF2-40B4-BE49-F238E27FC236}">
                <a16:creationId xmlns:a16="http://schemas.microsoft.com/office/drawing/2014/main" id="{9291C355-4398-40E6-A545-3323EE0F2E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963" y="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612B522F-CB11-4DBC-AFA3-E8352DB54946}"/>
              </a:ext>
            </a:extLst>
          </p:cNvPr>
          <p:cNvSpPr>
            <a:spLocks noGrp="1"/>
          </p:cNvSpPr>
          <p:nvPr>
            <p:ph idx="1"/>
          </p:nvPr>
        </p:nvSpPr>
        <p:spPr>
          <a:xfrm>
            <a:off x="228600" y="914400"/>
            <a:ext cx="8610600" cy="5791200"/>
          </a:xfrm>
        </p:spPr>
        <p:txBody>
          <a:bodyPr>
            <a:normAutofit/>
          </a:bodyPr>
          <a:lstStyle/>
          <a:p>
            <a:pPr marL="0" marR="0" indent="0" algn="just">
              <a:lnSpc>
                <a:spcPct val="115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Duration of a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 (a) 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granted under section 82 (1) to a person, a group of persons, a co-operative society or a company shall be for a period not more than five years from the date of issue in the first instance and may be renewed on expiry for a further period that the Minister may determine.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The Minister may by legislative instrument and on the advice of the Commission, prescribe the fees payable for the grant and renewal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small-scale mining.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[Schedule of Fees (Second Schedule of L.I. 2176)]</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Areas covered by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 The size of the area in respect of which 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may be granted for small-scale mining shall be in accordance with the number of blocks prescribed.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Max.</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Small Blocks (25.2 acres)</a:t>
            </a:r>
          </a:p>
          <a:p>
            <a:pPr marL="76200" marR="0" indent="0" algn="just">
              <a:lnSpc>
                <a:spcPct val="115000"/>
              </a:lnSpc>
              <a:spcBef>
                <a:spcPts val="0"/>
              </a:spcBef>
              <a:spcAft>
                <a:spcPts val="0"/>
              </a:spcAft>
              <a:buNone/>
            </a:pP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[Regulation 2(2) and 204(d) of L.I 2176]</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spcBef>
                <a:spcPct val="0"/>
              </a:spcBef>
              <a:buFont typeface="Arial" charset="0"/>
              <a:buChar char="–"/>
              <a:defRPr/>
            </a:pPr>
            <a:endParaRPr lang="en-US" altLang="en-US" sz="1800" dirty="0">
              <a:latin typeface="Arial Narrow" pitchFamily="34" charset="0"/>
            </a:endParaRPr>
          </a:p>
          <a:p>
            <a:pPr>
              <a:buFont typeface="Arial" charset="0"/>
              <a:buNone/>
              <a:defRPr/>
            </a:pPr>
            <a:endParaRPr lang="en-US" altLang="en-US" sz="2000" dirty="0">
              <a:latin typeface="Arial Narrow" pitchFamily="34" charset="0"/>
            </a:endParaRPr>
          </a:p>
        </p:txBody>
      </p:sp>
      <p:sp>
        <p:nvSpPr>
          <p:cNvPr id="4" name="Slide Number Placeholder 3">
            <a:extLst>
              <a:ext uri="{FF2B5EF4-FFF2-40B4-BE49-F238E27FC236}">
                <a16:creationId xmlns:a16="http://schemas.microsoft.com/office/drawing/2014/main" id="{38CA30F1-5A74-4749-BFB9-F1916E2CABDF}"/>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5B81E7-24B4-407E-B3F8-36051C2A0D48}" type="slidenum">
              <a:rPr lang="en-US" altLang="en-US">
                <a:solidFill>
                  <a:srgbClr val="898989"/>
                </a:solidFill>
              </a:rPr>
              <a:pPr/>
              <a:t>7</a:t>
            </a:fld>
            <a:endParaRPr lang="en-US" altLang="en-US">
              <a:solidFill>
                <a:srgbClr val="898989"/>
              </a:solidFill>
            </a:endParaRPr>
          </a:p>
        </p:txBody>
      </p:sp>
      <p:graphicFrame>
        <p:nvGraphicFramePr>
          <p:cNvPr id="6" name="Diagram 5">
            <a:extLst>
              <a:ext uri="{FF2B5EF4-FFF2-40B4-BE49-F238E27FC236}">
                <a16:creationId xmlns:a16="http://schemas.microsoft.com/office/drawing/2014/main" id="{AAEC8701-C832-4DC2-B91B-BA325AC6C2A0}"/>
              </a:ext>
            </a:extLst>
          </p:cNvPr>
          <p:cNvGraphicFramePr/>
          <p:nvPr>
            <p:extLst>
              <p:ext uri="{D42A27DB-BD31-4B8C-83A1-F6EECF244321}">
                <p14:modId xmlns:p14="http://schemas.microsoft.com/office/powerpoint/2010/main" val="2609668489"/>
              </p:ext>
            </p:extLst>
          </p:nvPr>
        </p:nvGraphicFramePr>
        <p:xfrm>
          <a:off x="457200" y="-1"/>
          <a:ext cx="7010400" cy="60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charles\Pictures\mincom logo.bmp">
            <a:extLst>
              <a:ext uri="{FF2B5EF4-FFF2-40B4-BE49-F238E27FC236}">
                <a16:creationId xmlns:a16="http://schemas.microsoft.com/office/drawing/2014/main" id="{81A01309-6B8E-4043-9852-7C6B302BE2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498" y="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5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612B522F-CB11-4DBC-AFA3-E8352DB54946}"/>
              </a:ext>
            </a:extLst>
          </p:cNvPr>
          <p:cNvSpPr>
            <a:spLocks noGrp="1"/>
          </p:cNvSpPr>
          <p:nvPr>
            <p:ph idx="1"/>
          </p:nvPr>
        </p:nvSpPr>
        <p:spPr>
          <a:xfrm>
            <a:off x="228600" y="914400"/>
            <a:ext cx="8610600" cy="5791200"/>
          </a:xfrm>
        </p:spPr>
        <p:txBody>
          <a:bodyPr>
            <a:normAutofit/>
          </a:bodyPr>
          <a:lstStyle/>
          <a:p>
            <a:pPr marL="0" marR="0" indent="0" algn="just">
              <a:lnSpc>
                <a:spcPct val="115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Revocation of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 The Minister may revoke 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granted under section 82 (1) where,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62000" marR="0" indent="-2286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minister is satisfied that the licensee has contravened or failed to comply with a term or condition of the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a requirement applicable to the licensee,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62000" marR="0" indent="-2286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the licensee is convicted of any offence relating to the smuggling or illegal sale or dealing in minerals, or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62000" marR="0" indent="-2286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the Minister is satisfied that it is in the public interest to do so.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Transfer of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 A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licence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granted under section 82 (1) may be transferred only to a citizen and with the consent of the Minister.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Designated areas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 Where the Minister, after consultation with the Commission considers that it is in the public interest to encourage small scale mining in an area, the Minister may by notice in the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Gazette,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designate that area for small scale mining operations and specify the mineral to be mined.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charset="0"/>
              <a:buNone/>
              <a:defRPr/>
            </a:pPr>
            <a:endParaRPr lang="en-US" altLang="en-US" sz="2000" dirty="0">
              <a:latin typeface="Arial Narrow" pitchFamily="34" charset="0"/>
            </a:endParaRPr>
          </a:p>
        </p:txBody>
      </p:sp>
      <p:sp>
        <p:nvSpPr>
          <p:cNvPr id="4" name="Slide Number Placeholder 3">
            <a:extLst>
              <a:ext uri="{FF2B5EF4-FFF2-40B4-BE49-F238E27FC236}">
                <a16:creationId xmlns:a16="http://schemas.microsoft.com/office/drawing/2014/main" id="{38CA30F1-5A74-4749-BFB9-F1916E2CABDF}"/>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5B81E7-24B4-407E-B3F8-36051C2A0D48}" type="slidenum">
              <a:rPr lang="en-US" altLang="en-US">
                <a:solidFill>
                  <a:srgbClr val="898989"/>
                </a:solidFill>
              </a:rPr>
              <a:pPr/>
              <a:t>8</a:t>
            </a:fld>
            <a:endParaRPr lang="en-US" altLang="en-US">
              <a:solidFill>
                <a:srgbClr val="898989"/>
              </a:solidFill>
            </a:endParaRPr>
          </a:p>
        </p:txBody>
      </p:sp>
      <p:graphicFrame>
        <p:nvGraphicFramePr>
          <p:cNvPr id="6" name="Diagram 5">
            <a:extLst>
              <a:ext uri="{FF2B5EF4-FFF2-40B4-BE49-F238E27FC236}">
                <a16:creationId xmlns:a16="http://schemas.microsoft.com/office/drawing/2014/main" id="{AAEC8701-C832-4DC2-B91B-BA325AC6C2A0}"/>
              </a:ext>
            </a:extLst>
          </p:cNvPr>
          <p:cNvGraphicFramePr/>
          <p:nvPr>
            <p:extLst>
              <p:ext uri="{D42A27DB-BD31-4B8C-83A1-F6EECF244321}">
                <p14:modId xmlns:p14="http://schemas.microsoft.com/office/powerpoint/2010/main" val="3967629131"/>
              </p:ext>
            </p:extLst>
          </p:nvPr>
        </p:nvGraphicFramePr>
        <p:xfrm>
          <a:off x="457200" y="-1"/>
          <a:ext cx="7010400" cy="60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charles\Pictures\mincom logo.bmp">
            <a:extLst>
              <a:ext uri="{FF2B5EF4-FFF2-40B4-BE49-F238E27FC236}">
                <a16:creationId xmlns:a16="http://schemas.microsoft.com/office/drawing/2014/main" id="{81A01309-6B8E-4043-9852-7C6B302BE2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498" y="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41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612B522F-CB11-4DBC-AFA3-E8352DB54946}"/>
              </a:ext>
            </a:extLst>
          </p:cNvPr>
          <p:cNvSpPr>
            <a:spLocks noGrp="1"/>
          </p:cNvSpPr>
          <p:nvPr>
            <p:ph idx="1"/>
          </p:nvPr>
        </p:nvSpPr>
        <p:spPr>
          <a:xfrm>
            <a:off x="228600" y="914400"/>
            <a:ext cx="8610600" cy="5791200"/>
          </a:xfrm>
        </p:spPr>
        <p:txBody>
          <a:bodyPr>
            <a:normAutofit fontScale="85000" lnSpcReduction="20000"/>
          </a:bodyPr>
          <a:lstStyle/>
          <a:p>
            <a:pPr marL="0" marR="0" indent="0" algn="just">
              <a:lnSpc>
                <a:spcPct val="110000"/>
              </a:lnSpc>
              <a:spcBef>
                <a:spcPts val="0"/>
              </a:spcBef>
              <a:spcAft>
                <a:spcPts val="0"/>
              </a:spcAft>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Establishment of District offices of the Commission</a:t>
            </a:r>
          </a:p>
          <a:p>
            <a:pPr marL="0" marR="0" indent="0" algn="just">
              <a:lnSpc>
                <a:spcPct val="110000"/>
              </a:lnSpc>
              <a:spcBef>
                <a:spcPts val="0"/>
              </a:spcBef>
              <a:spcAft>
                <a:spcPts val="0"/>
              </a:spcAft>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indent="-304800" algn="just">
              <a:lnSpc>
                <a:spcPct val="110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 (1) The Commission may establish an area designated for mining operations, an Office to be known as the District Office of the Commission referred to in this Act as the “District Office”.</a:t>
            </a:r>
          </a:p>
          <a:p>
            <a:pPr marL="76200" marR="0" indent="0" algn="just">
              <a:lnSpc>
                <a:spcPct val="110000"/>
              </a:lnSpc>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algn="just">
              <a:lnSpc>
                <a:spcPct val="110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There shall be appointed by the Commission a District Officer who shall be the head of the District Office of the Commission. </a:t>
            </a:r>
          </a:p>
          <a:p>
            <a:pPr marL="124968" marR="0" indent="0" algn="just">
              <a:lnSpc>
                <a:spcPct val="110000"/>
              </a:lnSpc>
              <a:spcBef>
                <a:spcPts val="0"/>
              </a:spcBef>
              <a:spcAft>
                <a:spcPts val="0"/>
              </a:spcAf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0" marR="0" algn="just">
              <a:lnSpc>
                <a:spcPct val="110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District Office shall among other functions</a:t>
            </a:r>
          </a:p>
          <a:p>
            <a:pPr marL="124968" marR="0" indent="0" algn="just">
              <a:lnSpc>
                <a:spcPct val="110000"/>
              </a:lnSpc>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lnSpc>
                <a:spcPct val="110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 compile a register of the small scale miners and prospective small scale miners 	specifying particulars that may be determined by the Minister, </a:t>
            </a:r>
          </a:p>
          <a:p>
            <a:pPr marL="457200" marR="0" indent="0" algn="just">
              <a:lnSpc>
                <a:spcPct val="110000"/>
              </a:lnSpc>
              <a:spcBef>
                <a:spcPts val="0"/>
              </a:spcBef>
              <a:spcAft>
                <a:spcPts val="0"/>
              </a:spcAft>
              <a:buNone/>
            </a:pPr>
            <a:r>
              <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[Regulations 202 – 205 of L.I. 2176]</a:t>
            </a:r>
          </a:p>
          <a:p>
            <a:pPr marL="457200" marR="0" indent="0" algn="just">
              <a:lnSpc>
                <a:spcPct val="110000"/>
              </a:lnSpc>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supervise and monitor the operation and activities of the small scale miners and 	prospective small scale miners;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lnSpc>
                <a:spcPct val="110000"/>
              </a:lnSpc>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advise and provide training facilities and assistance necessary for effective and 	efficient small scale mining operations,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lnSpc>
                <a:spcPct val="110000"/>
              </a:lnSpc>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submit to the Commission in a form and at intervals directed by the Commission, 	reports or other documents and information on small scale mining activities within the 	District; and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lnSpc>
                <a:spcPct val="110000"/>
              </a:lnSpc>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facilitate the formation of Small Scale Miners Association.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buFont typeface="Arial" charset="0"/>
              <a:buNone/>
              <a:defRPr/>
            </a:pPr>
            <a:endParaRPr lang="en-US" altLang="en-US" sz="2400" dirty="0">
              <a:latin typeface="Arial Narrow" pitchFamily="34" charset="0"/>
            </a:endParaRPr>
          </a:p>
        </p:txBody>
      </p:sp>
      <p:sp>
        <p:nvSpPr>
          <p:cNvPr id="4" name="Slide Number Placeholder 3">
            <a:extLst>
              <a:ext uri="{FF2B5EF4-FFF2-40B4-BE49-F238E27FC236}">
                <a16:creationId xmlns:a16="http://schemas.microsoft.com/office/drawing/2014/main" id="{38CA30F1-5A74-4749-BFB9-F1916E2CABDF}"/>
              </a:ext>
            </a:extLst>
          </p:cNvPr>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5B81E7-24B4-407E-B3F8-36051C2A0D48}" type="slidenum">
              <a:rPr lang="en-US" altLang="en-US">
                <a:solidFill>
                  <a:srgbClr val="898989"/>
                </a:solidFill>
              </a:rPr>
              <a:pPr/>
              <a:t>9</a:t>
            </a:fld>
            <a:endParaRPr lang="en-US" altLang="en-US">
              <a:solidFill>
                <a:srgbClr val="898989"/>
              </a:solidFill>
            </a:endParaRPr>
          </a:p>
        </p:txBody>
      </p:sp>
      <p:graphicFrame>
        <p:nvGraphicFramePr>
          <p:cNvPr id="6" name="Diagram 5">
            <a:extLst>
              <a:ext uri="{FF2B5EF4-FFF2-40B4-BE49-F238E27FC236}">
                <a16:creationId xmlns:a16="http://schemas.microsoft.com/office/drawing/2014/main" id="{AAEC8701-C832-4DC2-B91B-BA325AC6C2A0}"/>
              </a:ext>
            </a:extLst>
          </p:cNvPr>
          <p:cNvGraphicFramePr/>
          <p:nvPr>
            <p:extLst>
              <p:ext uri="{D42A27DB-BD31-4B8C-83A1-F6EECF244321}">
                <p14:modId xmlns:p14="http://schemas.microsoft.com/office/powerpoint/2010/main" val="1047100978"/>
              </p:ext>
            </p:extLst>
          </p:nvPr>
        </p:nvGraphicFramePr>
        <p:xfrm>
          <a:off x="457200" y="-1"/>
          <a:ext cx="7010400" cy="60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charles\Pictures\mincom logo.bmp">
            <a:extLst>
              <a:ext uri="{FF2B5EF4-FFF2-40B4-BE49-F238E27FC236}">
                <a16:creationId xmlns:a16="http://schemas.microsoft.com/office/drawing/2014/main" id="{81A01309-6B8E-4043-9852-7C6B302BE2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8498" y="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541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3130</TotalTime>
  <Words>2306</Words>
  <Application>Microsoft Office PowerPoint</Application>
  <PresentationFormat>On-screen Show (4:3)</PresentationFormat>
  <Paragraphs>240</Paragraphs>
  <Slides>22</Slides>
  <Notes>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7" baseType="lpstr">
      <vt:lpstr>Arial</vt:lpstr>
      <vt:lpstr>Arial Narrow</vt:lpstr>
      <vt:lpstr>Berlin Sans FB</vt:lpstr>
      <vt:lpstr>Calibri</vt:lpstr>
      <vt:lpstr>Georgia</vt:lpstr>
      <vt:lpstr>Lucida Sans Unicode</vt:lpstr>
      <vt:lpstr>Monotype Corsiva</vt:lpstr>
      <vt:lpstr>Times New Roman</vt:lpstr>
      <vt:lpstr>Verdana</vt:lpstr>
      <vt:lpstr>Wingdings</vt:lpstr>
      <vt:lpstr>Wingdings 2</vt:lpstr>
      <vt:lpstr>Wingdings 3</vt:lpstr>
      <vt:lpstr>Concourse</vt:lpstr>
      <vt:lpstr>Office Theme</vt:lpstr>
      <vt:lpstr>Acrobat Document</vt:lpstr>
      <vt:lpstr>MANAGEMENT OF ASM SECTOR IN GHANA</vt:lpstr>
      <vt:lpstr>Outline </vt:lpstr>
      <vt:lpstr>PowerPoint Presentation</vt:lpstr>
      <vt:lpstr>  LEGAL AND REGULATORY FRAMEWORK FOR  ASM IN GHANA </vt:lpstr>
      <vt:lpstr>GOVERNMENT  POLICY FOR ASM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PERSISTING CHALLENGES</vt:lpstr>
      <vt:lpstr>PowerPoint Presentation</vt:lpstr>
      <vt:lpstr> SUPPORT SERVICES UNDER CMS</vt:lpstr>
      <vt:lpstr>MANAGEMENT STRATEGIES </vt:lpstr>
      <vt:lpstr>OTHER STRATEGIES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 commission</dc:title>
  <dc:creator>Isaac Kojo Abraham</dc:creator>
  <cp:lastModifiedBy>Nelson Ahedor [MINCOM]</cp:lastModifiedBy>
  <cp:revision>110</cp:revision>
  <cp:lastPrinted>2023-01-13T18:59:08Z</cp:lastPrinted>
  <dcterms:created xsi:type="dcterms:W3CDTF">2020-12-14T11:56:29Z</dcterms:created>
  <dcterms:modified xsi:type="dcterms:W3CDTF">2023-01-16T17:09:06Z</dcterms:modified>
</cp:coreProperties>
</file>