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71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8327" autoAdjust="0"/>
  </p:normalViewPr>
  <p:slideViewPr>
    <p:cSldViewPr snapToGrid="0">
      <p:cViewPr varScale="1">
        <p:scale>
          <a:sx n="52" d="100"/>
          <a:sy n="52" d="100"/>
        </p:scale>
        <p:origin x="179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EEE2B-9C2C-4111-8DFB-608888F8D9FD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BF9A-001E-493D-83D5-42100A86379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2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BF9A-001E-493D-83D5-42100A86379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98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ADB5-4C12-4C3A-94CE-4877E9D103B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53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BF9A-001E-493D-83D5-42100A86379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40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BF9A-001E-493D-83D5-42100A86379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10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BF9A-001E-493D-83D5-42100A86379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36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3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14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1547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198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16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651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910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4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50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32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14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31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88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6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2E0D-C254-4774-ACF8-CD37409F8FF9}" type="datetimeFigureOut">
              <a:rPr lang="fr-FR" smtClean="0"/>
              <a:pPr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659E2A-E635-4CDD-85CE-0993470AD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83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3"/>
          <p:cNvSpPr>
            <a:spLocks noGrp="1"/>
          </p:cNvSpPr>
          <p:nvPr>
            <p:ph type="title"/>
          </p:nvPr>
        </p:nvSpPr>
        <p:spPr>
          <a:xfrm>
            <a:off x="689792" y="1646192"/>
            <a:ext cx="11305284" cy="93417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fr-FR" sz="2400" b="1" dirty="0"/>
            </a:br>
            <a:r>
              <a:rPr lang="fr-FR" sz="4400" b="1" dirty="0"/>
              <a:t>FORUM SUR LA GOUVERNANCE MINIERE</a:t>
            </a:r>
            <a:br>
              <a:rPr lang="fr-FR" sz="2000" b="1" dirty="0">
                <a:solidFill>
                  <a:schemeClr val="accent1"/>
                </a:solidFill>
                <a:latin typeface="Maiandra GD" pitchFamily="34" charset="0"/>
              </a:rPr>
            </a:br>
            <a:r>
              <a:rPr lang="fr-FR" sz="2800" b="1" dirty="0">
                <a:solidFill>
                  <a:schemeClr val="accent1"/>
                </a:solidFill>
                <a:latin typeface="Maiandra GD" pitchFamily="34" charset="0"/>
              </a:rPr>
              <a:t>Yaoundé, du 18  au 20 Janvier 2023</a:t>
            </a: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1800" b="1" dirty="0">
                <a:solidFill>
                  <a:schemeClr val="accent1"/>
                </a:solidFill>
              </a:rPr>
            </a:br>
            <a:br>
              <a:rPr lang="fr-FR" sz="2400" b="1" dirty="0">
                <a:latin typeface="Maiandra GD" pitchFamily="34" charset="0"/>
              </a:rPr>
            </a:br>
            <a:endParaRPr lang="fr-FR" sz="2000" b="1" dirty="0">
              <a:solidFill>
                <a:srgbClr val="002060"/>
              </a:solidFill>
              <a:latin typeface="Maiandra GD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9792" y="3304400"/>
            <a:ext cx="10791511" cy="21569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fr-CD" sz="3600" b="1" dirty="0">
                <a:solidFill>
                  <a:srgbClr val="002060"/>
                </a:solidFill>
                <a:latin typeface="Bradley Hand ITC" pitchFamily="66" charset="0"/>
              </a:rPr>
              <a:t>EXPLOITATION MINIERE ARTISANALE ET A PETITE ECHELLE (EMAPE)ET DEVELOPPEMENT LOCAL: DEFIS ET OPPORTUNITES / CAS DE LA RDC</a:t>
            </a:r>
            <a:endParaRPr lang="fr-FR" sz="3200" b="1" dirty="0">
              <a:latin typeface="Arial Rounded MT Bold" pitchFamily="34" charset="0"/>
            </a:endParaRPr>
          </a:p>
          <a:p>
            <a:pPr marL="0" indent="0" algn="ctr">
              <a:buNone/>
              <a:defRPr/>
            </a:pPr>
            <a:r>
              <a:rPr lang="fr-FR" sz="2400" b="1" dirty="0">
                <a:solidFill>
                  <a:srgbClr val="002060"/>
                </a:solidFill>
                <a:latin typeface="Arial Rounded MT Bold" pitchFamily="34" charset="0"/>
              </a:rPr>
              <a:t>Par Me Alexis MUHIMA SHINJA</a:t>
            </a:r>
          </a:p>
          <a:p>
            <a:pPr marL="0" indent="0" algn="ctr">
              <a:buNone/>
              <a:defRPr/>
            </a:pPr>
            <a:r>
              <a:rPr lang="fr-FR" sz="1400" b="1" i="1" dirty="0">
                <a:solidFill>
                  <a:srgbClr val="002060"/>
                </a:solidFill>
              </a:rPr>
              <a:t>Directeur Exécutif de l’OSCMP et Team Leader du Groupe de Travail Thématique Mine à la Société Civile – Forces vives du Nord-Kivu</a:t>
            </a:r>
          </a:p>
          <a:p>
            <a:pPr marL="320040" indent="-320040">
              <a:buFont typeface="Wingdings"/>
              <a:buChar char=""/>
              <a:defRPr/>
            </a:pPr>
            <a:endParaRPr lang="fr-FR" sz="2400" dirty="0">
              <a:latin typeface="Maiandra GD" panose="020E0502030308020204" pitchFamily="34" charset="0"/>
              <a:cs typeface="Arial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FE0E-323E-4E60-ABCC-D8577B96ECEA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36" y="-1"/>
            <a:ext cx="4108537" cy="1753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174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>
          <a:xfrm>
            <a:off x="5035462" y="2805830"/>
            <a:ext cx="6256208" cy="1290181"/>
          </a:xfrm>
        </p:spPr>
        <p:txBody>
          <a:bodyPr/>
          <a:lstStyle/>
          <a:p>
            <a:pPr lvl="0"/>
            <a:r>
              <a:rPr lang="fr-CD" sz="2000" b="1" dirty="0"/>
              <a:t>Respecter les exigences environnementaux /mise en œuvre intégral du code de conduite de l’EMA / installation et opérationnalisation des comités OHS</a:t>
            </a:r>
            <a:endParaRPr lang="fr-FR" sz="2000" b="1" dirty="0"/>
          </a:p>
          <a:p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114835" y="3507288"/>
            <a:ext cx="4342893" cy="588723"/>
          </a:xfrm>
        </p:spPr>
        <p:txBody>
          <a:bodyPr>
            <a:no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Engagement envers la communauté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3"/>
          </p:nvPr>
        </p:nvSpPr>
        <p:spPr>
          <a:xfrm>
            <a:off x="5135671" y="501041"/>
            <a:ext cx="6155999" cy="1078282"/>
          </a:xfrm>
        </p:spPr>
        <p:txBody>
          <a:bodyPr/>
          <a:lstStyle/>
          <a:p>
            <a:pPr lvl="0"/>
            <a:r>
              <a:rPr lang="fr-CD" sz="1800" b="1" dirty="0"/>
              <a:t>Contribuer à l’</a:t>
            </a:r>
            <a:r>
              <a:rPr lang="fr-CD" sz="1800" b="1" dirty="0" err="1"/>
              <a:t>amelioration</a:t>
            </a:r>
            <a:r>
              <a:rPr lang="fr-CD" sz="1800" b="1" dirty="0"/>
              <a:t> des conditions de vie des communautés minières / certaines </a:t>
            </a:r>
            <a:r>
              <a:rPr lang="fr-CD" sz="1800" b="1" dirty="0" err="1"/>
              <a:t>cooperatives</a:t>
            </a:r>
            <a:r>
              <a:rPr lang="fr-CD" sz="1800" b="1" dirty="0"/>
              <a:t> telles que la COOPERAMMA ont aidé leurs membres à muter du simple statut de creuseur à celui de l’EMA et négociant  en </a:t>
            </a:r>
            <a:r>
              <a:rPr lang="fr-CD" sz="1800" b="1" dirty="0" err="1"/>
              <a:t>ameliorant</a:t>
            </a:r>
            <a:r>
              <a:rPr lang="fr-CD" sz="1800" b="1" dirty="0"/>
              <a:t> leurs capitaux</a:t>
            </a:r>
            <a:endParaRPr lang="fr-FR" sz="1800" b="1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135671" y="4332960"/>
            <a:ext cx="6115017" cy="124112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CD" b="1" dirty="0"/>
              <a:t>Contribuer à l’</a:t>
            </a:r>
            <a:r>
              <a:rPr lang="fr-CD" b="1" dirty="0" err="1"/>
              <a:t>amelioration</a:t>
            </a:r>
            <a:r>
              <a:rPr lang="fr-CD" b="1" dirty="0"/>
              <a:t> des infrastructures sociales de base (construction et </a:t>
            </a:r>
            <a:r>
              <a:rPr lang="fr-CD" b="1" dirty="0" err="1"/>
              <a:t>rehabilitation</a:t>
            </a:r>
            <a:r>
              <a:rPr lang="fr-CD" b="1" dirty="0"/>
              <a:t> des infrastructures locales de base, a titre illustratif : 14 centres de Santé , 8 écoles, 17 routes de desserte agricoles, un centre d’apprentissage des </a:t>
            </a:r>
            <a:r>
              <a:rPr lang="fr-CD" b="1" dirty="0" err="1"/>
              <a:t>metiers</a:t>
            </a:r>
            <a:r>
              <a:rPr lang="fr-CD" b="1" dirty="0"/>
              <a:t> ont été construits dans les zones de </a:t>
            </a:r>
            <a:r>
              <a:rPr lang="fr-CD" b="1" dirty="0" err="1"/>
              <a:t>Masisi</a:t>
            </a:r>
            <a:r>
              <a:rPr lang="fr-CD" b="1" dirty="0"/>
              <a:t> et </a:t>
            </a:r>
            <a:r>
              <a:rPr lang="fr-CD" b="1" dirty="0" err="1"/>
              <a:t>Walikale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2901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227552" y="624110"/>
            <a:ext cx="10277060" cy="954169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V. </a:t>
            </a:r>
            <a:r>
              <a:rPr lang="fr-FR" sz="2400" b="1" dirty="0">
                <a:solidFill>
                  <a:schemeClr val="bg1"/>
                </a:solidFill>
              </a:rPr>
              <a:t>LIMITES AU DEVELOPPEMENT LOCAL DES ZONES DE PRODUCTION MINIERE ARTISANALE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14400" y="1925806"/>
            <a:ext cx="4627016" cy="4186894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</a:rPr>
              <a:t>La contribution au </a:t>
            </a:r>
            <a:r>
              <a:rPr lang="fr-FR" sz="2000" b="1" dirty="0" err="1">
                <a:solidFill>
                  <a:srgbClr val="002060"/>
                </a:solidFill>
              </a:rPr>
              <a:t>developpement</a:t>
            </a:r>
            <a:r>
              <a:rPr lang="fr-FR" sz="2000" b="1" dirty="0">
                <a:solidFill>
                  <a:srgbClr val="002060"/>
                </a:solidFill>
              </a:rPr>
              <a:t> </a:t>
            </a:r>
            <a:r>
              <a:rPr lang="fr-FR" sz="2000" b="1" dirty="0" err="1">
                <a:solidFill>
                  <a:srgbClr val="002060"/>
                </a:solidFill>
              </a:rPr>
              <a:t>depend</a:t>
            </a:r>
            <a:r>
              <a:rPr lang="fr-FR" sz="2000" b="1" dirty="0">
                <a:solidFill>
                  <a:srgbClr val="002060"/>
                </a:solidFill>
              </a:rPr>
              <a:t> du domaine  et de la </a:t>
            </a:r>
            <a:r>
              <a:rPr lang="fr-FR" sz="2000" b="1" dirty="0" err="1">
                <a:solidFill>
                  <a:srgbClr val="002060"/>
                </a:solidFill>
              </a:rPr>
              <a:t>fillière</a:t>
            </a:r>
            <a:r>
              <a:rPr lang="fr-FR" sz="2000" b="1" dirty="0">
                <a:solidFill>
                  <a:srgbClr val="002060"/>
                </a:solidFill>
              </a:rPr>
              <a:t> de production.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</a:rPr>
              <a:t>La faible traçabilité de l’Or artisanal ne permet pas à ce secteur de contribuer au </a:t>
            </a:r>
            <a:r>
              <a:rPr lang="fr-FR" sz="2000" b="1" dirty="0" err="1">
                <a:solidFill>
                  <a:srgbClr val="002060"/>
                </a:solidFill>
              </a:rPr>
              <a:t>Developpement</a:t>
            </a:r>
            <a:r>
              <a:rPr lang="fr-FR" sz="2000" b="1" dirty="0">
                <a:solidFill>
                  <a:srgbClr val="002060"/>
                </a:solidFill>
              </a:rPr>
              <a:t> local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</a:rPr>
              <a:t>Non respect des principes </a:t>
            </a:r>
            <a:r>
              <a:rPr lang="fr-FR" sz="2000" b="1" dirty="0" err="1">
                <a:solidFill>
                  <a:srgbClr val="002060"/>
                </a:solidFill>
              </a:rPr>
              <a:t>cooperatifs</a:t>
            </a:r>
            <a:r>
              <a:rPr lang="fr-FR" sz="20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638795" y="2029217"/>
            <a:ext cx="4865816" cy="4083484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chemeClr val="bg1"/>
                </a:solidFill>
              </a:rPr>
              <a:t>Faible volonté de certaines </a:t>
            </a:r>
            <a:r>
              <a:rPr lang="fr-FR" sz="2000" b="1" dirty="0" err="1">
                <a:solidFill>
                  <a:schemeClr val="bg1"/>
                </a:solidFill>
              </a:rPr>
              <a:t>ETDs</a:t>
            </a:r>
            <a:r>
              <a:rPr lang="fr-FR" sz="2000" b="1" dirty="0">
                <a:solidFill>
                  <a:schemeClr val="bg1"/>
                </a:solidFill>
              </a:rPr>
              <a:t> de s’</a:t>
            </a:r>
            <a:r>
              <a:rPr lang="fr-FR" sz="2000" b="1" dirty="0" err="1">
                <a:solidFill>
                  <a:schemeClr val="bg1"/>
                </a:solidFill>
              </a:rPr>
              <a:t>alligner</a:t>
            </a:r>
            <a:r>
              <a:rPr lang="fr-FR" sz="2000" b="1" dirty="0">
                <a:solidFill>
                  <a:schemeClr val="bg1"/>
                </a:solidFill>
              </a:rPr>
              <a:t> au PDL : refus de certaines </a:t>
            </a:r>
            <a:r>
              <a:rPr lang="fr-FR" sz="2000" b="1" dirty="0" err="1">
                <a:solidFill>
                  <a:schemeClr val="bg1"/>
                </a:solidFill>
              </a:rPr>
              <a:t>ETDs</a:t>
            </a:r>
            <a:r>
              <a:rPr lang="fr-FR" sz="2000" b="1" dirty="0">
                <a:solidFill>
                  <a:schemeClr val="bg1"/>
                </a:solidFill>
              </a:rPr>
              <a:t> d’élaborer un plan annuel d’investissement comprenant les projets prioritaires, couts et échéances d’</a:t>
            </a:r>
            <a:r>
              <a:rPr lang="fr-FR" sz="2000" b="1" dirty="0" err="1">
                <a:solidFill>
                  <a:schemeClr val="bg1"/>
                </a:solidFill>
              </a:rPr>
              <a:t>execution</a:t>
            </a:r>
            <a:endParaRPr lang="fr-FR" sz="20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chemeClr val="bg1"/>
                </a:solidFill>
              </a:rPr>
              <a:t>Capacité limitée de certaines </a:t>
            </a:r>
            <a:r>
              <a:rPr lang="fr-FR" sz="2000" b="1" dirty="0" err="1">
                <a:solidFill>
                  <a:schemeClr val="bg1"/>
                </a:solidFill>
              </a:rPr>
              <a:t>ETDs</a:t>
            </a:r>
            <a:r>
              <a:rPr lang="fr-FR" sz="2000" b="1" dirty="0">
                <a:solidFill>
                  <a:schemeClr val="bg1"/>
                </a:solidFill>
              </a:rPr>
              <a:t> dans la conception et la gestion des projets de développement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chemeClr val="bg1"/>
                </a:solidFill>
              </a:rPr>
              <a:t> Manque des mécanismes de transparence et de control ainsi que la faible culture </a:t>
            </a:r>
            <a:r>
              <a:rPr lang="fr-FR" sz="2000" b="1" dirty="0" err="1">
                <a:solidFill>
                  <a:schemeClr val="bg1"/>
                </a:solidFill>
              </a:rPr>
              <a:t>redevabilité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62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28701"/>
          </a:xfrm>
          <a:solidFill>
            <a:schemeClr val="accent1"/>
          </a:solidFill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VI.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fr-FR" sz="38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1700" b="1" dirty="0">
              <a:solidFill>
                <a:schemeClr val="tx1"/>
              </a:solidFill>
              <a:latin typeface="Maiandra GD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1700" b="1" dirty="0">
              <a:solidFill>
                <a:schemeClr val="tx1"/>
              </a:solidFill>
              <a:latin typeface="Maiandra GD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1700" b="1" dirty="0">
              <a:solidFill>
                <a:schemeClr val="tx1"/>
              </a:solidFill>
              <a:latin typeface="Maiandra GD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1700" b="1" dirty="0">
              <a:solidFill>
                <a:schemeClr val="tx1"/>
              </a:solidFill>
              <a:latin typeface="Maiandra GD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36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1700" b="1" dirty="0">
              <a:solidFill>
                <a:schemeClr val="tx1"/>
              </a:solidFill>
              <a:latin typeface="Maiandra GD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501041" y="1753644"/>
            <a:ext cx="11003570" cy="4709786"/>
          </a:xfr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</a:rPr>
              <a:t>Au-delà de ce débat partisan de «  pour ou contre » l’exploitation minière artisanale et / ou à petite échelle, la RDC en générale, sa partie Est et plus particulièrement la grande province de l’Ex Kivu , cette exploitation se </a:t>
            </a:r>
            <a:r>
              <a:rPr lang="fr-FR" sz="2400" b="1" dirty="0" err="1">
                <a:solidFill>
                  <a:schemeClr val="tx1"/>
                </a:solidFill>
              </a:rPr>
              <a:t>revele</a:t>
            </a:r>
            <a:r>
              <a:rPr lang="fr-FR" sz="2400" b="1" dirty="0">
                <a:solidFill>
                  <a:schemeClr val="tx1"/>
                </a:solidFill>
              </a:rPr>
              <a:t> un atout important pour le </a:t>
            </a:r>
            <a:r>
              <a:rPr lang="fr-FR" sz="2400" b="1" dirty="0" err="1">
                <a:solidFill>
                  <a:schemeClr val="tx1"/>
                </a:solidFill>
              </a:rPr>
              <a:t>developpement</a:t>
            </a:r>
            <a:r>
              <a:rPr lang="fr-FR" sz="2400" b="1" dirty="0">
                <a:solidFill>
                  <a:schemeClr val="tx1"/>
                </a:solidFill>
              </a:rPr>
              <a:t> local, Depuis la promulgation du code minier actuel, ce secteur est le seul grand </a:t>
            </a:r>
            <a:r>
              <a:rPr lang="fr-FR" sz="2400" b="1" dirty="0" err="1">
                <a:solidFill>
                  <a:schemeClr val="tx1"/>
                </a:solidFill>
              </a:rPr>
              <a:t>porvoyeur</a:t>
            </a:r>
            <a:r>
              <a:rPr lang="fr-FR" sz="2400" b="1" dirty="0">
                <a:solidFill>
                  <a:schemeClr val="tx1"/>
                </a:solidFill>
              </a:rPr>
              <a:t> des moyens financiers directs envers les entités territoriales </a:t>
            </a:r>
            <a:r>
              <a:rPr lang="fr-FR" sz="2400" b="1" dirty="0" err="1">
                <a:solidFill>
                  <a:schemeClr val="tx1"/>
                </a:solidFill>
              </a:rPr>
              <a:t>decentralisées</a:t>
            </a:r>
            <a:r>
              <a:rPr lang="fr-FR" sz="2400" b="1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</a:rPr>
              <a:t>Il a le </a:t>
            </a:r>
            <a:r>
              <a:rPr lang="fr-FR" sz="2400" b="1" dirty="0" err="1">
                <a:solidFill>
                  <a:schemeClr val="tx1"/>
                </a:solidFill>
              </a:rPr>
              <a:t>merite</a:t>
            </a:r>
            <a:r>
              <a:rPr lang="fr-FR" sz="2400" b="1" dirty="0">
                <a:solidFill>
                  <a:schemeClr val="tx1"/>
                </a:solidFill>
              </a:rPr>
              <a:t> de constituer le facteur le plus important pouvant booster le </a:t>
            </a:r>
            <a:r>
              <a:rPr lang="fr-FR" sz="2400" b="1" dirty="0" err="1">
                <a:solidFill>
                  <a:schemeClr val="tx1"/>
                </a:solidFill>
              </a:rPr>
              <a:t>developpement</a:t>
            </a:r>
            <a:r>
              <a:rPr lang="fr-FR" sz="2400" b="1" dirty="0">
                <a:solidFill>
                  <a:schemeClr val="tx1"/>
                </a:solidFill>
              </a:rPr>
              <a:t> local à travers l’</a:t>
            </a:r>
            <a:r>
              <a:rPr lang="fr-FR" sz="2400" b="1" dirty="0" err="1">
                <a:solidFill>
                  <a:schemeClr val="tx1"/>
                </a:solidFill>
              </a:rPr>
              <a:t>amelioration</a:t>
            </a:r>
            <a:r>
              <a:rPr lang="fr-FR" sz="2400" b="1" dirty="0">
                <a:solidFill>
                  <a:schemeClr val="tx1"/>
                </a:solidFill>
              </a:rPr>
              <a:t> des conditions de vie des communautés, l’appui à l’</a:t>
            </a:r>
            <a:r>
              <a:rPr lang="fr-FR" sz="2400" b="1" dirty="0" err="1">
                <a:solidFill>
                  <a:schemeClr val="tx1"/>
                </a:solidFill>
              </a:rPr>
              <a:t>amelioration</a:t>
            </a:r>
            <a:r>
              <a:rPr lang="fr-FR" sz="2400" b="1" dirty="0">
                <a:solidFill>
                  <a:schemeClr val="tx1"/>
                </a:solidFill>
              </a:rPr>
              <a:t> et la construction des infrastructures locales de base ainsi qu’un tremplin de protection de l’environnement.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chemeClr val="tx1"/>
                </a:solidFill>
              </a:rPr>
              <a:t>La gestion des revenus générés par </a:t>
            </a:r>
            <a:r>
              <a:rPr lang="fr-FR" sz="2400" b="1" dirty="0" err="1">
                <a:solidFill>
                  <a:schemeClr val="tx1"/>
                </a:solidFill>
              </a:rPr>
              <a:t>cett</a:t>
            </a:r>
            <a:r>
              <a:rPr lang="fr-FR" sz="2400" b="1" dirty="0">
                <a:solidFill>
                  <a:schemeClr val="tx1"/>
                </a:solidFill>
              </a:rPr>
              <a:t> activité demeure par contre le ventre mou, d’où les efforts des uns et des autres pour son </a:t>
            </a:r>
            <a:r>
              <a:rPr lang="fr-FR" sz="2400" b="1" dirty="0" err="1">
                <a:solidFill>
                  <a:schemeClr val="tx1"/>
                </a:solidFill>
              </a:rPr>
              <a:t>amelioration</a:t>
            </a:r>
            <a:r>
              <a:rPr lang="fr-FR" sz="2400" b="1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0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76614" y="1613665"/>
            <a:ext cx="10571967" cy="324643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Je vous remercie</a:t>
            </a:r>
            <a:br>
              <a:rPr lang="fr-FR" sz="6000" dirty="0">
                <a:solidFill>
                  <a:schemeClr val="bg1"/>
                </a:solidFill>
              </a:rPr>
            </a:br>
            <a:r>
              <a:rPr lang="fr-FR" sz="6000" dirty="0" err="1">
                <a:solidFill>
                  <a:schemeClr val="bg1"/>
                </a:solidFill>
              </a:rPr>
              <a:t>Shukran</a:t>
            </a:r>
            <a:br>
              <a:rPr lang="fr-FR" sz="6000" dirty="0">
                <a:solidFill>
                  <a:schemeClr val="bg1"/>
                </a:solidFill>
              </a:rPr>
            </a:br>
            <a:r>
              <a:rPr lang="fr-FR" sz="6000" dirty="0" err="1">
                <a:solidFill>
                  <a:schemeClr val="bg1"/>
                </a:solidFill>
              </a:rPr>
              <a:t>Thanks</a:t>
            </a:r>
            <a:endParaRPr lang="fr-FR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7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764" y="522514"/>
            <a:ext cx="10855036" cy="6074838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Contenu de la présentation :</a:t>
            </a:r>
          </a:p>
          <a:p>
            <a:pPr fontAlgn="t"/>
            <a:endParaRPr lang="en-US" sz="2800" dirty="0"/>
          </a:p>
          <a:p>
            <a:endParaRPr lang="fr-FR" sz="2800" b="1" dirty="0">
              <a:solidFill>
                <a:srgbClr val="002060"/>
              </a:solidFill>
            </a:endParaRPr>
          </a:p>
          <a:p>
            <a:endParaRPr lang="fr-FR" sz="2800" b="1" dirty="0">
              <a:solidFill>
                <a:srgbClr val="002060"/>
              </a:solidFill>
            </a:endParaRPr>
          </a:p>
          <a:p>
            <a:endParaRPr lang="fr-FR" sz="2800" b="1" dirty="0">
              <a:solidFill>
                <a:srgbClr val="002060"/>
              </a:solidFill>
            </a:endParaRPr>
          </a:p>
          <a:p>
            <a:endParaRPr lang="fr-FR" sz="2800" b="1" dirty="0">
              <a:solidFill>
                <a:srgbClr val="002060"/>
              </a:solidFill>
            </a:endParaRPr>
          </a:p>
          <a:p>
            <a:endParaRPr lang="fr-FR" sz="2800" b="1" dirty="0">
              <a:solidFill>
                <a:srgbClr val="002060"/>
              </a:solidFill>
            </a:endParaRPr>
          </a:p>
          <a:p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FE0E-323E-4E60-ABCC-D8577B96ECEA}" type="slidenum">
              <a:rPr lang="fr-FR" smtClean="0"/>
              <a:pPr/>
              <a:t>2</a:t>
            </a:fld>
            <a:endParaRPr lang="fr-F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827231"/>
              </p:ext>
            </p:extLst>
          </p:nvPr>
        </p:nvGraphicFramePr>
        <p:xfrm>
          <a:off x="2000827" y="1166475"/>
          <a:ext cx="9548170" cy="58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4504">
                <a:tc>
                  <a:txBody>
                    <a:bodyPr/>
                    <a:lstStyle/>
                    <a:p>
                      <a:r>
                        <a:rPr lang="fr-FR" sz="2400" dirty="0"/>
                        <a:t>I.</a:t>
                      </a:r>
                      <a:r>
                        <a:rPr lang="fr-FR" sz="2400" baseline="0" dirty="0"/>
                        <a:t> INTRODUCTION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83983"/>
              </p:ext>
            </p:extLst>
          </p:nvPr>
        </p:nvGraphicFramePr>
        <p:xfrm>
          <a:off x="1986165" y="2019866"/>
          <a:ext cx="957535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847">
                <a:tc>
                  <a:txBody>
                    <a:bodyPr/>
                    <a:lstStyle/>
                    <a:p>
                      <a:r>
                        <a:rPr lang="fr-FR" sz="2400" baseline="0" dirty="0"/>
                        <a:t>II. OPPORTUNITES DE DEVELOPPEMENT LOCAL DES ENTITES TERRITORIALES DECENTRALISEES DE PRODUCTION MINIERE ARTISANALE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62151"/>
              </p:ext>
            </p:extLst>
          </p:nvPr>
        </p:nvGraphicFramePr>
        <p:xfrm>
          <a:off x="2029864" y="3329806"/>
          <a:ext cx="9644393" cy="583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111">
                <a:tc>
                  <a:txBody>
                    <a:bodyPr/>
                    <a:lstStyle/>
                    <a:p>
                      <a:r>
                        <a:rPr lang="fr-FR" sz="2400" baseline="0" dirty="0"/>
                        <a:t>III. ANALYSE DES DIFFERENTES SOURCES DE FINANCEMENT LOCAL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76245"/>
              </p:ext>
            </p:extLst>
          </p:nvPr>
        </p:nvGraphicFramePr>
        <p:xfrm>
          <a:off x="1923536" y="4083485"/>
          <a:ext cx="9700618" cy="638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827">
                <a:tc>
                  <a:txBody>
                    <a:bodyPr/>
                    <a:lstStyle/>
                    <a:p>
                      <a:r>
                        <a:rPr lang="fr-FR" sz="2400" baseline="0" dirty="0"/>
                        <a:t>IV. LA PRATIQUE COOPERATIVE FACE AU DEVELOPPEMENT LOCAL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168"/>
              </p:ext>
            </p:extLst>
          </p:nvPr>
        </p:nvGraphicFramePr>
        <p:xfrm>
          <a:off x="1926749" y="4905598"/>
          <a:ext cx="9659825" cy="830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05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aseline="0" dirty="0"/>
                        <a:t>V. LIMITES DU DEVELOPPEMENT LOCAL DES ENTITES PRODUCTRICES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01312"/>
              </p:ext>
            </p:extLst>
          </p:nvPr>
        </p:nvGraphicFramePr>
        <p:xfrm>
          <a:off x="1984315" y="5962389"/>
          <a:ext cx="9652363" cy="52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0096">
                <a:tc>
                  <a:txBody>
                    <a:bodyPr/>
                    <a:lstStyle/>
                    <a:p>
                      <a:r>
                        <a:rPr lang="fr-FR" sz="2400" dirty="0"/>
                        <a:t>IV.</a:t>
                      </a:r>
                      <a:r>
                        <a:rPr lang="fr-FR" sz="2400" baseline="0" dirty="0"/>
                        <a:t> </a:t>
                      </a:r>
                      <a:r>
                        <a:rPr lang="fr-FR" sz="2400" dirty="0"/>
                        <a:t>CONCLUSION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40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0805" y="598449"/>
            <a:ext cx="11430000" cy="5348713"/>
          </a:xfrm>
        </p:spPr>
        <p:txBody>
          <a:bodyPr>
            <a:noAutofit/>
          </a:bodyPr>
          <a:lstStyle/>
          <a:p>
            <a:pPr algn="just"/>
            <a:endParaRPr lang="fr-FR" sz="2000" dirty="0"/>
          </a:p>
          <a:p>
            <a:pPr algn="just">
              <a:buNone/>
            </a:pPr>
            <a:endParaRPr lang="fr-FR" sz="2200" dirty="0">
              <a:latin typeface="Maiandra GD" panose="020E0502030308020204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FE0E-323E-4E60-ABCC-D8577B96ECE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570018" y="390390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3200" b="1" dirty="0">
              <a:solidFill>
                <a:srgbClr val="002060"/>
              </a:solidFill>
            </a:endParaRPr>
          </a:p>
          <a:p>
            <a:endParaRPr lang="fr-FR" b="1" dirty="0">
              <a:solidFill>
                <a:srgbClr val="002060"/>
              </a:solidFill>
            </a:endParaRPr>
          </a:p>
          <a:p>
            <a:endParaRPr lang="fr-FR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16124"/>
              </p:ext>
            </p:extLst>
          </p:nvPr>
        </p:nvGraphicFramePr>
        <p:xfrm>
          <a:off x="1267691" y="1273024"/>
          <a:ext cx="10058400" cy="4019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2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>
                        <a:solidFill>
                          <a:srgbClr val="002060"/>
                        </a:solidFill>
                        <a:latin typeface="Arial Rounded MT Bold" pitchFamily="34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2341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>
                          <a:latin typeface="Abadi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81D48E99-144E-4CA8-AD90-4FFC0629B86A}"/>
              </a:ext>
            </a:extLst>
          </p:cNvPr>
          <p:cNvSpPr txBox="1">
            <a:spLocks/>
          </p:cNvSpPr>
          <p:nvPr/>
        </p:nvSpPr>
        <p:spPr>
          <a:xfrm>
            <a:off x="788373" y="1041140"/>
            <a:ext cx="10534864" cy="1088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600" dirty="0"/>
              <a:t> </a:t>
            </a:r>
            <a:endParaRPr lang="fr-FR" sz="4400" b="0" dirty="0">
              <a:solidFill>
                <a:srgbClr val="000000"/>
              </a:solidFill>
              <a:effectLst/>
              <a:latin typeface="NormaPro-Regular"/>
            </a:endParaRPr>
          </a:p>
          <a:p>
            <a:pPr marL="0" indent="0" algn="just">
              <a:buNone/>
            </a:pPr>
            <a:endParaRPr lang="en-US" sz="1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14089"/>
              </p:ext>
            </p:extLst>
          </p:nvPr>
        </p:nvGraphicFramePr>
        <p:xfrm>
          <a:off x="1970468" y="167426"/>
          <a:ext cx="7392473" cy="110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583">
                <a:tc>
                  <a:txBody>
                    <a:bodyPr/>
                    <a:lstStyle/>
                    <a:p>
                      <a:r>
                        <a:rPr lang="en-US" sz="4800" dirty="0"/>
                        <a:t>I. 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19600"/>
              </p:ext>
            </p:extLst>
          </p:nvPr>
        </p:nvGraphicFramePr>
        <p:xfrm>
          <a:off x="788373" y="959776"/>
          <a:ext cx="10463645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66284">
                <a:tc>
                  <a:txBody>
                    <a:bodyPr/>
                    <a:lstStyle/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4400" b="1" i="0" baseline="0" dirty="0">
                          <a:solidFill>
                            <a:schemeClr val="accent1"/>
                          </a:solidFill>
                          <a:effectLst/>
                          <a:latin typeface="NormaPro-Regular"/>
                        </a:rPr>
                        <a:t>Contexte :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Le contexte de la présentation est marqué par les </a:t>
                      </a:r>
                      <a:r>
                        <a:rPr lang="fr-FR" sz="2400" b="1" i="0" baseline="0" dirty="0" err="1">
                          <a:effectLst/>
                          <a:latin typeface="NormaPro-Regular"/>
                        </a:rPr>
                        <a:t>elements</a:t>
                      </a: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 ci-après 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1. Evolution du contexte socio-</a:t>
                      </a:r>
                      <a:r>
                        <a:rPr lang="fr-FR" sz="2400" b="1" i="0" baseline="0" dirty="0" err="1">
                          <a:effectLst/>
                          <a:latin typeface="NormaPro-Regular"/>
                        </a:rPr>
                        <a:t>securitaire</a:t>
                      </a: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 des provinces minières artisanales de l’Est de la RDC : Boom du </a:t>
                      </a:r>
                      <a:r>
                        <a:rPr lang="fr-FR" sz="2400" b="1" i="0" baseline="0" dirty="0" err="1">
                          <a:effectLst/>
                          <a:latin typeface="NormaPro-Regular"/>
                        </a:rPr>
                        <a:t>coltan</a:t>
                      </a: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 et de la </a:t>
                      </a:r>
                      <a:r>
                        <a:rPr lang="fr-FR" sz="2400" b="1" i="0" baseline="0" dirty="0" err="1">
                          <a:effectLst/>
                          <a:latin typeface="NormaPro-Regular"/>
                        </a:rPr>
                        <a:t>cassiteritevers</a:t>
                      </a: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 les années2000 – 2010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( avec le qualificatif de « Minerais de sang 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2. En 2010 : suspension des activités minières dans la partie orientale du pays (province de l’ex grand Kivu suite aux violations des droits humains et la faible contribution au développement.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Indexation des minerais extraits artisanalement et </a:t>
                      </a:r>
                      <a:r>
                        <a:rPr lang="fr-FR" sz="2400" b="1" i="0" baseline="0" dirty="0" err="1">
                          <a:effectLst/>
                          <a:latin typeface="NormaPro-Regular"/>
                        </a:rPr>
                        <a:t>etablissement</a:t>
                      </a: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 du lien entre financement de la guerre et faible apport au </a:t>
                      </a:r>
                      <a:r>
                        <a:rPr lang="fr-FR" sz="2400" b="1" i="0" baseline="0" dirty="0" err="1">
                          <a:effectLst/>
                          <a:latin typeface="NormaPro-Regular"/>
                        </a:rPr>
                        <a:t>developpement</a:t>
                      </a: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 local / ( plusieurs rapports : Groupe d’experts des nations unies , Global </a:t>
                      </a:r>
                      <a:r>
                        <a:rPr lang="fr-FR" sz="2400" b="1" i="0" baseline="0" dirty="0" err="1">
                          <a:effectLst/>
                          <a:latin typeface="NormaPro-Regular"/>
                        </a:rPr>
                        <a:t>whitness</a:t>
                      </a:r>
                      <a:r>
                        <a:rPr lang="fr-FR" sz="2400" b="1" i="0" baseline="0" dirty="0">
                          <a:effectLst/>
                          <a:latin typeface="NormaPro-Regular"/>
                        </a:rPr>
                        <a:t>,,,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endParaRPr lang="fr-FR" sz="2000" b="1" i="0" baseline="0" dirty="0">
                        <a:effectLst/>
                        <a:latin typeface="NormaPro-Regular"/>
                      </a:endParaRPr>
                    </a:p>
                    <a:p>
                      <a:endParaRPr lang="en-US" sz="4800" b="1" dirty="0"/>
                    </a:p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33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539730" y="590353"/>
            <a:ext cx="10160433" cy="69811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1267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673897" y="989556"/>
            <a:ext cx="11255829" cy="506690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>
              <a:buClr>
                <a:srgbClr val="000099"/>
              </a:buClr>
              <a:buNone/>
            </a:pPr>
            <a:endParaRPr lang="fr-F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Clr>
                <a:srgbClr val="000099"/>
              </a:buClr>
              <a:buNone/>
            </a:pPr>
            <a:r>
              <a:rPr lang="fr-FR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  <a:endParaRPr lang="en-US" sz="3600" dirty="0"/>
          </a:p>
          <a:p>
            <a:pPr marL="0" indent="0">
              <a:buClr>
                <a:srgbClr val="000099"/>
              </a:buClr>
              <a:buNone/>
            </a:pPr>
            <a:r>
              <a:rPr lang="fr-FR" sz="36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26753"/>
              </p:ext>
            </p:extLst>
          </p:nvPr>
        </p:nvGraphicFramePr>
        <p:xfrm>
          <a:off x="437882" y="288100"/>
          <a:ext cx="11539470" cy="675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9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53474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En réponses à ce contexte :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2800" b="1" i="0" baseline="0" dirty="0">
                        <a:effectLst/>
                        <a:latin typeface="NormaPro-Regular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3200" b="1" i="0" baseline="0" dirty="0">
                          <a:solidFill>
                            <a:srgbClr val="002060"/>
                          </a:solidFill>
                          <a:effectLst/>
                          <a:latin typeface="NormaPro-Regular"/>
                        </a:rPr>
                        <a:t>A, A l’international : 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La célèbre loi américaine dite </a:t>
                      </a:r>
                      <a:r>
                        <a:rPr lang="fr-FR" sz="2800" b="1" i="0" baseline="0" dirty="0" err="1">
                          <a:effectLst/>
                          <a:latin typeface="NormaPro-Regular"/>
                        </a:rPr>
                        <a:t>Dodd</a:t>
                      </a: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-Franck </a:t>
                      </a:r>
                      <a:r>
                        <a:rPr lang="fr-FR" sz="2800" b="1" i="0" baseline="0" dirty="0" err="1">
                          <a:effectLst/>
                          <a:latin typeface="NormaPro-Regular"/>
                        </a:rPr>
                        <a:t>Act</a:t>
                      </a: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 / sections 502 et 504 ( respectivement sur la traçabilité physique des minerais extraits et la traçabilité financière des revenus générés par les minerais extraits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* l’initiative européenne ,,,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800" b="1" i="0" baseline="0" dirty="0">
                          <a:solidFill>
                            <a:srgbClr val="002060"/>
                          </a:solidFill>
                          <a:effectLst/>
                          <a:latin typeface="NormaPro-Regular"/>
                        </a:rPr>
                        <a:t>B , Au niveau national :</a:t>
                      </a: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 Déclenchement des reformes / lien entre exploitation minière – Droits humains et développement local: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Reforme du code et </a:t>
                      </a:r>
                      <a:r>
                        <a:rPr lang="fr-FR" sz="2800" b="1" i="0" baseline="0" dirty="0" err="1">
                          <a:effectLst/>
                          <a:latin typeface="NormaPro-Regular"/>
                        </a:rPr>
                        <a:t>reglement</a:t>
                      </a: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 minier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- Adhésion à l’initiative régionale de la CIRGL et ses 6 </a:t>
                      </a:r>
                      <a:r>
                        <a:rPr lang="fr-FR" sz="2800" b="1" i="0" baseline="0" dirty="0" err="1">
                          <a:effectLst/>
                          <a:latin typeface="NormaPro-Regular"/>
                        </a:rPr>
                        <a:t>ouitils</a:t>
                      </a: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 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-Adhésion à l’ITIE</a:t>
                      </a:r>
                    </a:p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800" b="1" i="0" baseline="0" dirty="0">
                          <a:effectLst/>
                          <a:latin typeface="NormaPro-Regular"/>
                        </a:rPr>
                        <a:t>- Adoption du guide de l’OCDE du devoir de diligence…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64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8411" y="185699"/>
            <a:ext cx="10953466" cy="866487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II. OPPORTUNITES DU DEVELOPPEMENT LOCAL DES ZONES DE PRODUCTION MINIERE ARTISANALE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30679" y="1052186"/>
            <a:ext cx="4842986" cy="813900"/>
          </a:xfrm>
          <a:solidFill>
            <a:schemeClr val="bg2"/>
          </a:solidFill>
        </p:spPr>
        <p:txBody>
          <a:bodyPr/>
          <a:lstStyle/>
          <a:p>
            <a:r>
              <a:rPr lang="fr-FR" sz="1800" b="1" dirty="0">
                <a:solidFill>
                  <a:srgbClr val="002060"/>
                </a:solidFill>
              </a:rPr>
              <a:t>Réforme du code minier : </a:t>
            </a:r>
            <a:r>
              <a:rPr lang="fr-FR" sz="1800" b="1" dirty="0" err="1">
                <a:solidFill>
                  <a:srgbClr val="002060"/>
                </a:solidFill>
              </a:rPr>
              <a:t>consecration</a:t>
            </a:r>
            <a:r>
              <a:rPr lang="fr-FR" sz="1800" b="1" dirty="0">
                <a:solidFill>
                  <a:srgbClr val="002060"/>
                </a:solidFill>
              </a:rPr>
              <a:t> de 3 sources de financement </a:t>
            </a:r>
            <a:r>
              <a:rPr lang="fr-FR" sz="1800" b="1" dirty="0" err="1">
                <a:solidFill>
                  <a:srgbClr val="002060"/>
                </a:solidFill>
              </a:rPr>
              <a:t>dedeveloppement</a:t>
            </a:r>
            <a:r>
              <a:rPr lang="fr-FR" sz="1800" b="1" dirty="0">
                <a:solidFill>
                  <a:srgbClr val="002060"/>
                </a:solidFill>
              </a:rPr>
              <a:t> local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868882" y="2103724"/>
            <a:ext cx="4842986" cy="3796074"/>
          </a:xfrm>
          <a:solidFill>
            <a:srgbClr val="92D05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fr-FR" sz="2400" b="1" dirty="0"/>
              <a:t>Le code minier a prévu 3 sources de financement :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fr-FR" sz="2400" b="1" dirty="0"/>
              <a:t>1. la redevance minière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fr-FR" sz="2400" b="1" dirty="0"/>
              <a:t>2. Une quotité de 0,3% du chiffre d’affaire de l’entreprise minière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fr-FR" sz="2400" b="1" dirty="0"/>
              <a:t>3. La signature du cahier des charges </a:t>
            </a:r>
            <a:endParaRPr lang="fr-FR" sz="2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12701" y="1095021"/>
            <a:ext cx="4843254" cy="965868"/>
          </a:xfrm>
          <a:solidFill>
            <a:schemeClr val="bg2"/>
          </a:solidFill>
        </p:spPr>
        <p:txBody>
          <a:bodyPr/>
          <a:lstStyle/>
          <a:p>
            <a:r>
              <a:rPr lang="fr-FR" sz="1800" b="1" dirty="0">
                <a:solidFill>
                  <a:srgbClr val="002060"/>
                </a:solidFill>
              </a:rPr>
              <a:t>Reforme de l’artisanat minier : consécration de la coopérative minière comme seul acteur de l’EMA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12701" y="2103724"/>
            <a:ext cx="4843254" cy="3796074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fr-FR" sz="2000" b="1" dirty="0"/>
              <a:t>Obligation pour les </a:t>
            </a:r>
            <a:r>
              <a:rPr lang="fr-FR" sz="2000" b="1" dirty="0" err="1"/>
              <a:t>exploitatnts</a:t>
            </a:r>
            <a:r>
              <a:rPr lang="fr-FR" sz="2000" b="1" dirty="0"/>
              <a:t> miniers artisanaux de se regrouper en </a:t>
            </a:r>
            <a:r>
              <a:rPr lang="fr-FR" sz="2000" b="1" dirty="0" err="1"/>
              <a:t>cooperative</a:t>
            </a:r>
            <a:r>
              <a:rPr lang="fr-FR" sz="2000" b="1" dirty="0"/>
              <a:t>.</a:t>
            </a:r>
          </a:p>
          <a:p>
            <a:r>
              <a:rPr lang="fr-FR" sz="2000" b="1" dirty="0"/>
              <a:t>Mise en œuvre des principes et valeurs </a:t>
            </a:r>
            <a:r>
              <a:rPr lang="fr-FR" sz="2000" b="1" dirty="0" err="1"/>
              <a:t>cooperatifs</a:t>
            </a:r>
            <a:r>
              <a:rPr lang="fr-FR" sz="2000" b="1" dirty="0"/>
              <a:t> surtout en ce qui concerne l’engagement envers la communauté</a:t>
            </a:r>
          </a:p>
          <a:p>
            <a:r>
              <a:rPr lang="fr-FR" sz="2000" b="1" dirty="0"/>
              <a:t>Signature par l’exploitant minier artisanal du code de conduite </a:t>
            </a:r>
          </a:p>
        </p:txBody>
      </p:sp>
    </p:spTree>
    <p:extLst>
      <p:ext uri="{BB962C8B-B14F-4D97-AF65-F5344CB8AC3E}">
        <p14:creationId xmlns:p14="http://schemas.microsoft.com/office/powerpoint/2010/main" val="397327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37125-8816-538B-6EC0-3014956D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737" y="514246"/>
            <a:ext cx="8911687" cy="629503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Répartition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A6D97E0-DEC4-8D13-1872-DA7131D3B516}"/>
              </a:ext>
            </a:extLst>
          </p:cNvPr>
          <p:cNvSpPr/>
          <p:nvPr/>
        </p:nvSpPr>
        <p:spPr>
          <a:xfrm>
            <a:off x="1740310" y="2896020"/>
            <a:ext cx="4940709" cy="8466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Pouvoir central niveau national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7C3F34-012E-1EF4-7295-535EA3CD68BF}"/>
              </a:ext>
            </a:extLst>
          </p:cNvPr>
          <p:cNvSpPr/>
          <p:nvPr/>
        </p:nvSpPr>
        <p:spPr>
          <a:xfrm>
            <a:off x="3679718" y="1347590"/>
            <a:ext cx="1174955" cy="629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100%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4163825-DB45-73BA-CFB1-452087DA4A14}"/>
              </a:ext>
            </a:extLst>
          </p:cNvPr>
          <p:cNvSpPr/>
          <p:nvPr/>
        </p:nvSpPr>
        <p:spPr>
          <a:xfrm>
            <a:off x="1740310" y="4211690"/>
            <a:ext cx="4940709" cy="750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Niveau provincial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3EF8CBC-FBEA-120B-149D-DB87C656E103}"/>
              </a:ext>
            </a:extLst>
          </p:cNvPr>
          <p:cNvSpPr/>
          <p:nvPr/>
        </p:nvSpPr>
        <p:spPr>
          <a:xfrm>
            <a:off x="1887794" y="5508984"/>
            <a:ext cx="4778473" cy="10494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Niveau local  (Secteur, chefferie, commune)</a:t>
            </a: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822BE79A-6D15-B64D-9F13-592EA7103293}"/>
              </a:ext>
            </a:extLst>
          </p:cNvPr>
          <p:cNvSpPr/>
          <p:nvPr/>
        </p:nvSpPr>
        <p:spPr>
          <a:xfrm>
            <a:off x="4026305" y="2180934"/>
            <a:ext cx="412958" cy="343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BBEA6075-D500-3DD2-468C-9BE4B70BBE65}"/>
              </a:ext>
            </a:extLst>
          </p:cNvPr>
          <p:cNvSpPr/>
          <p:nvPr/>
        </p:nvSpPr>
        <p:spPr>
          <a:xfrm>
            <a:off x="4026305" y="3832382"/>
            <a:ext cx="587480" cy="3237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4C2B93AA-766A-0193-84CE-33434CD37849}"/>
              </a:ext>
            </a:extLst>
          </p:cNvPr>
          <p:cNvSpPr/>
          <p:nvPr/>
        </p:nvSpPr>
        <p:spPr>
          <a:xfrm>
            <a:off x="3913233" y="5125859"/>
            <a:ext cx="707926" cy="3237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1756807E-75D5-52D3-1828-CBAE656E9285}"/>
              </a:ext>
            </a:extLst>
          </p:cNvPr>
          <p:cNvSpPr/>
          <p:nvPr/>
        </p:nvSpPr>
        <p:spPr>
          <a:xfrm>
            <a:off x="5538018" y="1977093"/>
            <a:ext cx="2757951" cy="59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C3A47E21-6BD9-A0EC-5639-B4E5EE5B1D43}"/>
              </a:ext>
            </a:extLst>
          </p:cNvPr>
          <p:cNvSpPr/>
          <p:nvPr/>
        </p:nvSpPr>
        <p:spPr>
          <a:xfrm>
            <a:off x="10043652" y="1977093"/>
            <a:ext cx="1666567" cy="62950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FOMIN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EB97E7-FBE8-4597-47F9-B109F57D36F4}"/>
              </a:ext>
            </a:extLst>
          </p:cNvPr>
          <p:cNvSpPr/>
          <p:nvPr/>
        </p:nvSpPr>
        <p:spPr>
          <a:xfrm>
            <a:off x="8273845" y="2977156"/>
            <a:ext cx="1120877" cy="7256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50%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111960B6-CBD6-46FF-C759-9FE8E8F66C96}"/>
              </a:ext>
            </a:extLst>
          </p:cNvPr>
          <p:cNvSpPr/>
          <p:nvPr/>
        </p:nvSpPr>
        <p:spPr>
          <a:xfrm>
            <a:off x="8155858" y="4211690"/>
            <a:ext cx="1238864" cy="75052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25%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B1F43-E89E-D589-5757-6BED5334F301}"/>
              </a:ext>
            </a:extLst>
          </p:cNvPr>
          <p:cNvSpPr/>
          <p:nvPr/>
        </p:nvSpPr>
        <p:spPr>
          <a:xfrm>
            <a:off x="8214851" y="5804370"/>
            <a:ext cx="1238864" cy="62950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15%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5776B6-AD5A-1DC2-65D7-2D34FEA05847}"/>
              </a:ext>
            </a:extLst>
          </p:cNvPr>
          <p:cNvSpPr/>
          <p:nvPr/>
        </p:nvSpPr>
        <p:spPr>
          <a:xfrm>
            <a:off x="6526160" y="1469697"/>
            <a:ext cx="1025013" cy="5907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101257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073" y="548641"/>
            <a:ext cx="11473938" cy="5708468"/>
          </a:xfrm>
        </p:spPr>
        <p:txBody>
          <a:bodyPr>
            <a:normAutofit/>
          </a:bodyPr>
          <a:lstStyle/>
          <a:p>
            <a:pPr algn="just"/>
            <a:endParaRPr lang="fr-FR" sz="2000" dirty="0"/>
          </a:p>
          <a:p>
            <a:pPr>
              <a:buNone/>
            </a:pPr>
            <a:endParaRPr lang="fr-FR" dirty="0">
              <a:latin typeface="Maiandra GD" panose="020E0502030308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86063" y="-111364"/>
            <a:ext cx="11207538" cy="1043189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III. COMPARAISON DES TROIS SOURCES DE FINANCEMENT DE DEVELOPPEMENT LOCAL</a:t>
            </a:r>
            <a:r>
              <a:rPr lang="fr-FR" sz="4400" b="1" dirty="0">
                <a:solidFill>
                  <a:schemeClr val="accent1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6479" y="931825"/>
            <a:ext cx="11249126" cy="5970865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2000" b="1" i="1" dirty="0">
                <a:solidFill>
                  <a:srgbClr val="FF000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               </a:t>
            </a:r>
            <a:r>
              <a:rPr lang="fr-FR" sz="2800" b="1" dirty="0">
                <a:solidFill>
                  <a:srgbClr val="FF000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1. LA REDEVANCE MINIERE  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endParaRPr lang="fr-FR" sz="2800" b="1" dirty="0">
              <a:solidFill>
                <a:srgbClr val="FF0000"/>
              </a:solidFill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fr-FR" sz="2000" b="1" i="1" dirty="0">
                <a:solidFill>
                  <a:srgbClr val="FF000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contribution spéciale :</a:t>
            </a:r>
            <a:r>
              <a:rPr lang="fr-FR" sz="2000" b="1" i="1" dirty="0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b="1" i="1" dirty="0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a ne pas mélanger avec les autres impôts et taxes de l’ETD / c’est une rétrocession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i="1" dirty="0">
                <a:solidFill>
                  <a:srgbClr val="FF000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Obligatoire : </a:t>
            </a:r>
            <a:r>
              <a:rPr lang="fr-FR" b="1" i="1" dirty="0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dans la pratique : aucune exportation n’est autorisée si l’operateur n’a pas encore payé la RM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i="1" dirty="0">
                <a:solidFill>
                  <a:srgbClr val="FF000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Payement direct : </a:t>
            </a:r>
            <a:r>
              <a:rPr lang="fr-FR" b="1" i="1" dirty="0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s’effectue dans un compte </a:t>
            </a:r>
            <a:r>
              <a:rPr lang="fr-FR" b="1" i="1" dirty="0" err="1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special</a:t>
            </a:r>
            <a:r>
              <a:rPr lang="fr-FR" b="1" i="1" dirty="0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  ouvert par l’entité locale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b="1" i="1" dirty="0">
                <a:solidFill>
                  <a:srgbClr val="FF000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Prédestination : </a:t>
            </a:r>
            <a:r>
              <a:rPr lang="fr-FR" b="1" i="1" dirty="0">
                <a:solidFill>
                  <a:srgbClr val="002060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avec un objectif claire de contribuer aux projets de développement communautaire des populations ainsi que construction des infrastructures sociales de base,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fr-FR" sz="3200" b="1" i="1" dirty="0">
              <a:solidFill>
                <a:schemeClr val="bg1"/>
              </a:solidFill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fr-FR" sz="3200" b="1" i="1" dirty="0">
              <a:solidFill>
                <a:schemeClr val="bg1"/>
              </a:solidFill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fr-FR" sz="4000" b="1" i="1" dirty="0">
              <a:solidFill>
                <a:schemeClr val="bg1"/>
              </a:solidFill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fr-FR" sz="4000" b="1" i="1" dirty="0">
              <a:solidFill>
                <a:schemeClr val="bg1"/>
              </a:solidFill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4000" b="1" i="1" dirty="0">
              <a:solidFill>
                <a:srgbClr val="002060"/>
              </a:solidFill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3200" b="1" i="1" dirty="0">
              <a:solidFill>
                <a:srgbClr val="002060"/>
              </a:solidFill>
              <a:latin typeface="Abadi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8175"/>
              </p:ext>
            </p:extLst>
          </p:nvPr>
        </p:nvGraphicFramePr>
        <p:xfrm>
          <a:off x="851770" y="3557392"/>
          <a:ext cx="10221239" cy="1436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4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775">
                <a:tc>
                  <a:txBody>
                    <a:bodyPr/>
                    <a:lstStyle/>
                    <a:p>
                      <a:r>
                        <a:rPr lang="fr-FR" sz="2800" dirty="0"/>
                        <a:t>Année</a:t>
                      </a:r>
                      <a:r>
                        <a:rPr lang="fr-FR" sz="2800" baseline="0" dirty="0"/>
                        <a:t>  </a:t>
                      </a:r>
                      <a:r>
                        <a:rPr lang="fr-FR" sz="2800" dirty="0"/>
                        <a:t>2019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Année</a:t>
                      </a:r>
                      <a:r>
                        <a:rPr lang="fr-FR" sz="2800" baseline="0" dirty="0"/>
                        <a:t> 2021</a:t>
                      </a:r>
                      <a:endParaRPr lang="fr-FR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2800" dirty="0"/>
                        <a:t>Année 2022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327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2060"/>
                          </a:solidFill>
                        </a:rPr>
                        <a:t>3. 514604 $</a:t>
                      </a:r>
                      <a:r>
                        <a:rPr lang="fr-FR" sz="2400" b="1" baseline="0" dirty="0">
                          <a:solidFill>
                            <a:srgbClr val="002060"/>
                          </a:solidFill>
                        </a:rPr>
                        <a:t> US</a:t>
                      </a:r>
                      <a:endParaRPr lang="fr-FR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2060"/>
                          </a:solidFill>
                        </a:rPr>
                        <a:t>8.670070 $ US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2060"/>
                          </a:solidFill>
                        </a:rPr>
                        <a:t>5.429990$</a:t>
                      </a:r>
                      <a:r>
                        <a:rPr lang="fr-FR" sz="2400" b="1" baseline="0" dirty="0">
                          <a:solidFill>
                            <a:srgbClr val="002060"/>
                          </a:solidFill>
                        </a:rPr>
                        <a:t> US</a:t>
                      </a:r>
                      <a:endParaRPr lang="fr-FR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rgbClr val="002060"/>
                          </a:solidFill>
                        </a:rPr>
                        <a:t>Total : 17.614665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9293"/>
              </p:ext>
            </p:extLst>
          </p:nvPr>
        </p:nvGraphicFramePr>
        <p:xfrm>
          <a:off x="739035" y="5073041"/>
          <a:ext cx="10996569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9952">
                <a:tc>
                  <a:txBody>
                    <a:bodyPr/>
                    <a:lstStyle/>
                    <a:p>
                      <a:r>
                        <a:rPr lang="fr-FR" sz="3200" dirty="0"/>
                        <a:t>A ces jours : 32 Bureaux administratifs , 11</a:t>
                      </a:r>
                      <a:r>
                        <a:rPr lang="fr-FR" sz="3200" baseline="0" dirty="0"/>
                        <a:t> écoles, 9 projets d’adduction d’eau, 13 ponts, 8 routes de dessertes agricoles dans les zones de </a:t>
                      </a:r>
                      <a:r>
                        <a:rPr lang="fr-FR" sz="3200" baseline="0" dirty="0" err="1"/>
                        <a:t>Masisi</a:t>
                      </a:r>
                      <a:r>
                        <a:rPr lang="fr-FR" sz="3200" baseline="0" dirty="0"/>
                        <a:t> et </a:t>
                      </a:r>
                      <a:r>
                        <a:rPr lang="fr-FR" sz="3200" baseline="0" dirty="0" err="1"/>
                        <a:t>Walikale</a:t>
                      </a:r>
                      <a:r>
                        <a:rPr lang="fr-FR" sz="3200" baseline="0" dirty="0"/>
                        <a:t>.</a:t>
                      </a:r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22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560512" y="486445"/>
            <a:ext cx="10201997" cy="698119"/>
          </a:xfrm>
        </p:spPr>
        <p:txBody>
          <a:bodyPr/>
          <a:lstStyle/>
          <a:p>
            <a:fld id="{F5DFFE0E-323E-4E60-ABCC-D8577B96ECE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-1" y="641350"/>
            <a:ext cx="11756571" cy="5715000"/>
          </a:xfrm>
        </p:spPr>
        <p:txBody>
          <a:bodyPr>
            <a:normAutofit/>
          </a:bodyPr>
          <a:lstStyle/>
          <a:p>
            <a:pPr algn="just"/>
            <a:endParaRPr lang="fr-FR" sz="3200" dirty="0"/>
          </a:p>
          <a:p>
            <a:pPr algn="just">
              <a:buNone/>
            </a:pPr>
            <a:endParaRPr lang="fr-FR" sz="3200" dirty="0">
              <a:solidFill>
                <a:srgbClr val="002060"/>
              </a:solidFill>
              <a:latin typeface="Maiandra GD" panose="020E0502030308020204" pitchFamily="34" charset="0"/>
            </a:endParaRPr>
          </a:p>
          <a:p>
            <a:r>
              <a:rPr lang="fr-FR" dirty="0"/>
              <a:t>-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89185" y="228472"/>
            <a:ext cx="10621107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2. Comparaison avec les autres sources </a:t>
            </a:r>
            <a:r>
              <a:rPr lang="fr-FR" sz="2400" b="1" dirty="0" err="1">
                <a:solidFill>
                  <a:schemeClr val="bg1"/>
                </a:solidFill>
              </a:rPr>
              <a:t>prevues</a:t>
            </a:r>
            <a:r>
              <a:rPr lang="fr-FR" sz="2400" b="1" dirty="0">
                <a:solidFill>
                  <a:schemeClr val="bg1"/>
                </a:solidFill>
              </a:rPr>
              <a:t> dans le code minier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132180"/>
              </p:ext>
            </p:extLst>
          </p:nvPr>
        </p:nvGraphicFramePr>
        <p:xfrm>
          <a:off x="229975" y="690137"/>
          <a:ext cx="11526595" cy="6073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Redevance Minière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Autres</a:t>
                      </a:r>
                      <a:r>
                        <a:rPr lang="en-US" baseline="0" dirty="0"/>
                        <a:t> sources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968">
                <a:tc>
                  <a:txBody>
                    <a:bodyPr/>
                    <a:lstStyle/>
                    <a:p>
                      <a:pPr marL="457200" indent="-457200" algn="just">
                        <a:buFont typeface="Wingdings" panose="05000000000000000000" pitchFamily="2" charset="2"/>
                        <a:buChar char="v"/>
                      </a:pPr>
                      <a:r>
                        <a:rPr lang="fr-FR" sz="28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Rétrocession gérée directement par l’ETD,</a:t>
                      </a:r>
                      <a:endParaRPr lang="fr-FR" sz="2800" b="1" i="1" baseline="0" dirty="0">
                        <a:solidFill>
                          <a:srgbClr val="002060"/>
                        </a:solidFill>
                        <a:latin typeface="Abadi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v"/>
                      </a:pPr>
                      <a:r>
                        <a:rPr lang="fr-FR" sz="20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Les projets à exécuter sont inclus dans le Plan </a:t>
                      </a:r>
                      <a:r>
                        <a:rPr lang="fr-FR" sz="24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de Développement Local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v"/>
                      </a:pPr>
                      <a:r>
                        <a:rPr lang="fr-FR" sz="24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les projets doivent être exécutés selon la priorité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v"/>
                      </a:pPr>
                      <a:r>
                        <a:rPr lang="fr-FR" sz="24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Mise sur pied d’un Comité Local de développement avec comme rôle de planifier les réalisations ,faire le choix de priorité, accompagner l’</a:t>
                      </a:r>
                      <a:r>
                        <a:rPr lang="fr-FR" sz="2400" b="1" i="1" baseline="0" dirty="0" err="1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execution</a:t>
                      </a:r>
                      <a:endParaRPr lang="fr-FR" sz="2400" b="1" i="1" baseline="0" dirty="0">
                        <a:solidFill>
                          <a:srgbClr val="002060"/>
                        </a:solidFill>
                        <a:latin typeface="Abadi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Font typeface="Wingdings" panose="05000000000000000000" pitchFamily="2" charset="2"/>
                        <a:buChar char="v"/>
                      </a:pPr>
                      <a:r>
                        <a:rPr lang="fr-FR" sz="24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Mise sur pied d’un Comité local de suivi avec comme rôle d’assurer le suivi des réalisations en terme de qualité et quantité</a:t>
                      </a:r>
                    </a:p>
                    <a:p>
                      <a:pPr algn="just">
                        <a:buFont typeface="Wingdings" panose="05000000000000000000" pitchFamily="2" charset="2"/>
                        <a:buChar char="v"/>
                      </a:pPr>
                      <a:endParaRPr lang="fr-FR" sz="2800" b="1" i="1" dirty="0">
                        <a:solidFill>
                          <a:srgbClr val="002060"/>
                        </a:solidFill>
                        <a:latin typeface="Abadi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anose="05000000000000000000" pitchFamily="2" charset="2"/>
                        <a:buNone/>
                      </a:pPr>
                      <a:r>
                        <a:rPr lang="fr-FR" sz="2400" b="1" i="1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fr-FR" sz="24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Quotité de dotation de 0,3% : 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aux termes de l’art 285 bis et 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Octies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du CM, il contribue au 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developpement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des projets 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soci-économiques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des communautés, Gérée par l’entité juridique (l’organisme 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specialisé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buFont typeface="Wingdings" panose="05000000000000000000" pitchFamily="2" charset="2"/>
                        <a:buNone/>
                      </a:pPr>
                      <a:endParaRPr lang="fr-FR" sz="2800" b="1" i="1" baseline="0" dirty="0">
                        <a:solidFill>
                          <a:srgbClr val="002060"/>
                        </a:solidFill>
                        <a:latin typeface="Abadi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Font typeface="Wingdings" panose="05000000000000000000" pitchFamily="2" charset="2"/>
                        <a:buNone/>
                      </a:pPr>
                      <a:r>
                        <a:rPr lang="fr-FR" sz="2400" b="1" i="1" baseline="0" dirty="0">
                          <a:solidFill>
                            <a:srgbClr val="002060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2, Cahier des charges : 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aux termes de l’Art 285 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Septies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du CM : financement des projets adoptés dans le cadre du cahier  des charges signé entre l’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Ese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et les communautés . Provenant du budget social de l’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Ese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, et géré par son </a:t>
                      </a:r>
                      <a:r>
                        <a:rPr lang="fr-FR" sz="2400" b="1" i="1" baseline="0" dirty="0" err="1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departement</a:t>
                      </a:r>
                      <a:r>
                        <a:rPr lang="fr-FR" sz="2400" b="1" i="1" baseline="0" dirty="0">
                          <a:solidFill>
                            <a:schemeClr val="bg1"/>
                          </a:solidFill>
                          <a:latin typeface="Abadi" panose="020B0604020202020204" pitchFamily="34" charset="0"/>
                          <a:cs typeface="Times New Roman" panose="02020603050405020304" pitchFamily="18" charset="0"/>
                        </a:rPr>
                        <a:t> en charge des affaires communautaires,</a:t>
                      </a:r>
                      <a:endParaRPr lang="fr-FR" sz="2400" b="1" i="1" dirty="0">
                        <a:solidFill>
                          <a:schemeClr val="bg1"/>
                        </a:solidFill>
                        <a:latin typeface="Abadi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4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3464" y="624110"/>
            <a:ext cx="11041148" cy="766279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IV. LA PRATIQUE COOPERATIVE ET LE DEVELOPPEMENT LOCAL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350730" y="1490597"/>
            <a:ext cx="5073040" cy="80566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fr-FR" sz="2000" b="1" dirty="0"/>
              <a:t>La Coopérative minière au regard du code minier congolais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596703" y="2480153"/>
            <a:ext cx="4827067" cy="381118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rgbClr val="002060"/>
                </a:solidFill>
                <a:latin typeface="Maiandra GD" panose="020E0502030308020204" pitchFamily="34" charset="0"/>
              </a:rPr>
              <a:t>un groupement des exploitants des artisanaux ,agréé par le ministre des </a:t>
            </a:r>
            <a:r>
              <a:rPr lang="fr-FR" sz="2800" b="1" dirty="0" err="1">
                <a:solidFill>
                  <a:srgbClr val="002060"/>
                </a:solidFill>
                <a:latin typeface="Maiandra GD" panose="020E0502030308020204" pitchFamily="34" charset="0"/>
              </a:rPr>
              <a:t>mines,et</a:t>
            </a:r>
            <a:r>
              <a:rPr lang="fr-FR" sz="2800" b="1" dirty="0">
                <a:solidFill>
                  <a:srgbClr val="002060"/>
                </a:solidFill>
                <a:latin typeface="Maiandra GD" panose="020E0502030308020204" pitchFamily="34" charset="0"/>
              </a:rPr>
              <a:t> s’adonnant à l’exploitation artisanale des substances minérales ou des produits de carrière à l’</a:t>
            </a:r>
            <a:r>
              <a:rPr lang="fr-FR" sz="2800" b="1" dirty="0" err="1">
                <a:solidFill>
                  <a:srgbClr val="002060"/>
                </a:solidFill>
                <a:latin typeface="Maiandra GD" panose="020E0502030308020204" pitchFamily="34" charset="0"/>
              </a:rPr>
              <a:t>interieur</a:t>
            </a:r>
            <a:r>
              <a:rPr lang="fr-FR" sz="2800" b="1" dirty="0">
                <a:solidFill>
                  <a:srgbClr val="002060"/>
                </a:solidFill>
                <a:latin typeface="Maiandra GD" panose="020E0502030308020204" pitchFamily="34" charset="0"/>
              </a:rPr>
              <a:t> d’une zone d’</a:t>
            </a:r>
            <a:r>
              <a:rPr lang="fr-FR" sz="2800" b="1" dirty="0" err="1">
                <a:solidFill>
                  <a:srgbClr val="002060"/>
                </a:solidFill>
                <a:latin typeface="Maiandra GD" panose="020E0502030308020204" pitchFamily="34" charset="0"/>
              </a:rPr>
              <a:t>exploitatation</a:t>
            </a:r>
            <a:r>
              <a:rPr lang="fr-FR" sz="2800" b="1" dirty="0">
                <a:solidFill>
                  <a:srgbClr val="002060"/>
                </a:solidFill>
                <a:latin typeface="Maiandra GD" panose="020E0502030308020204" pitchFamily="34" charset="0"/>
              </a:rPr>
              <a:t> artisanale</a:t>
            </a:r>
            <a:endParaRPr lang="fr-FR" sz="2800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>
          <a:xfrm>
            <a:off x="6212910" y="1490597"/>
            <a:ext cx="5081248" cy="805664"/>
          </a:xfrm>
          <a:solidFill>
            <a:srgbClr val="00B050"/>
          </a:solidFill>
        </p:spPr>
        <p:txBody>
          <a:bodyPr/>
          <a:lstStyle/>
          <a:p>
            <a:r>
              <a:rPr lang="fr-FR" b="1" dirty="0"/>
              <a:t>La coopérative selon l’AUSCOP / Acte OHADA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4"/>
          </p:nvPr>
        </p:nvSpPr>
        <p:spPr>
          <a:xfrm>
            <a:off x="6212910" y="2480153"/>
            <a:ext cx="5081248" cy="358317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400" b="1" i="1" u="sng" dirty="0">
                <a:solidFill>
                  <a:schemeClr val="bg1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Un groupement autonome des personnes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400" b="1" i="1" u="sng" dirty="0">
                <a:solidFill>
                  <a:schemeClr val="bg1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Volontairement réunies pour satisfaire leurs aspirations  et besoins économiques, sociaux et culturels communs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400" b="1" i="1" u="sng" dirty="0">
                <a:solidFill>
                  <a:schemeClr val="bg1"/>
                </a:solidFill>
                <a:latin typeface="Abadi" panose="020B0604020202020204" pitchFamily="34" charset="0"/>
                <a:cs typeface="Times New Roman" panose="02020603050405020304" pitchFamily="18" charset="0"/>
              </a:rPr>
              <a:t>Au moyen d’une entreprise dont la propriété et la gestion sont collectives</a:t>
            </a:r>
          </a:p>
        </p:txBody>
      </p:sp>
    </p:spTree>
    <p:extLst>
      <p:ext uri="{BB962C8B-B14F-4D97-AF65-F5344CB8AC3E}">
        <p14:creationId xmlns:p14="http://schemas.microsoft.com/office/powerpoint/2010/main" val="392504730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2564</TotalTime>
  <Words>1289</Words>
  <Application>Microsoft Office PowerPoint</Application>
  <PresentationFormat>Grand écran</PresentationFormat>
  <Paragraphs>131</Paragraphs>
  <Slides>13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Abadi</vt:lpstr>
      <vt:lpstr>Arial</vt:lpstr>
      <vt:lpstr>Arial Rounded MT Bold</vt:lpstr>
      <vt:lpstr>Bradley Hand ITC</vt:lpstr>
      <vt:lpstr>Calibri</vt:lpstr>
      <vt:lpstr>Century Gothic</vt:lpstr>
      <vt:lpstr>Maiandra GD</vt:lpstr>
      <vt:lpstr>NormaPro-Regular</vt:lpstr>
      <vt:lpstr>Wingdings</vt:lpstr>
      <vt:lpstr>Wingdings 3</vt:lpstr>
      <vt:lpstr>Brin</vt:lpstr>
      <vt:lpstr> FORUM SUR LA GOUVERNANCE MINIERE Yaoundé, du 18  au 20 Janvier 2023   </vt:lpstr>
      <vt:lpstr>Présentation PowerPoint</vt:lpstr>
      <vt:lpstr>Présentation PowerPoint</vt:lpstr>
      <vt:lpstr>Présentation PowerPoint</vt:lpstr>
      <vt:lpstr>II. OPPORTUNITES DU DEVELOPPEMENT LOCAL DES ZONES DE PRODUCTION MINIERE ARTISANALE</vt:lpstr>
      <vt:lpstr>Répartition</vt:lpstr>
      <vt:lpstr>Présentation PowerPoint</vt:lpstr>
      <vt:lpstr>Présentation PowerPoint</vt:lpstr>
      <vt:lpstr>IV. LA PRATIQUE COOPERATIVE ET LE DEVELOPPEMENT LOCAL</vt:lpstr>
      <vt:lpstr>Présentation PowerPoint</vt:lpstr>
      <vt:lpstr>V. LIMITES AU DEVELOPPEMENT LOCAL DES ZONES DE PRODUCTION MINIERE ARTISANALE</vt:lpstr>
      <vt:lpstr>VI. CONCLUSION</vt:lpstr>
      <vt:lpstr>Je vous remercie Shukran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TECHNIQUE DE FORMATION SUR  LES ENJEUX ET LES DEFIS DU PROCESSUD E CERTIFICATION REGIONALE DE LA CIRGL  ET L’EXERCICE DU DEVOIR DE DILIGENCE DE L’OCDE DANS LA CHAINE D’APPROVISIONNEMENT DES MINERAIS  AU SUD KIVU : ROLES DES MEDIAS COMMUNAUTAIRES LOCAUX DANS LA SENSIBILISATION  DE PROXIMITE DES PARTIES PRENANTES</dc:title>
  <dc:creator>Compte Microsoft</dc:creator>
  <cp:lastModifiedBy>Martin Antonio TAKOU</cp:lastModifiedBy>
  <cp:revision>200</cp:revision>
  <dcterms:created xsi:type="dcterms:W3CDTF">2017-08-17T22:40:55Z</dcterms:created>
  <dcterms:modified xsi:type="dcterms:W3CDTF">2023-01-19T08:34:59Z</dcterms:modified>
</cp:coreProperties>
</file>